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13"/>
  </p:notesMasterIdLst>
  <p:sldIdLst>
    <p:sldId id="579" r:id="rId2"/>
    <p:sldId id="281" r:id="rId3"/>
    <p:sldId id="282" r:id="rId4"/>
    <p:sldId id="287" r:id="rId5"/>
    <p:sldId id="283" r:id="rId6"/>
    <p:sldId id="580" r:id="rId7"/>
    <p:sldId id="536" r:id="rId8"/>
    <p:sldId id="578" r:id="rId9"/>
    <p:sldId id="266" r:id="rId10"/>
    <p:sldId id="267" r:id="rId11"/>
    <p:sldId id="286"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8D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6" autoAdjust="0"/>
    <p:restoredTop sz="94660"/>
  </p:normalViewPr>
  <p:slideViewPr>
    <p:cSldViewPr snapToGrid="0">
      <p:cViewPr varScale="1">
        <p:scale>
          <a:sx n="74" d="100"/>
          <a:sy n="74" d="100"/>
        </p:scale>
        <p:origin x="83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23136-6167-4C11-AD66-4ACB88C0FBAB}" type="datetimeFigureOut">
              <a:rPr kumimoji="1" lang="ja-JP" altLang="en-US" smtClean="0"/>
              <a:t>2026/2/9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B826B7-AA95-4E44-A493-55495EAB54DA}" type="slidenum">
              <a:rPr kumimoji="1" lang="ja-JP" altLang="en-US" smtClean="0"/>
              <a:t>‹#›</a:t>
            </a:fld>
            <a:endParaRPr kumimoji="1" lang="ja-JP" altLang="en-US"/>
          </a:p>
        </p:txBody>
      </p:sp>
    </p:spTree>
    <p:extLst>
      <p:ext uri="{BB962C8B-B14F-4D97-AF65-F5344CB8AC3E}">
        <p14:creationId xmlns:p14="http://schemas.microsoft.com/office/powerpoint/2010/main" val="15721811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ノート プレースホルダー 3"/>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1972533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255147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ここからは障害者虐待の話題になります。</a:t>
            </a:r>
            <a:endParaRPr kumimoji="1" lang="en-US" altLang="ja-JP" dirty="0"/>
          </a:p>
          <a:p>
            <a:r>
              <a:rPr kumimoji="1" lang="ja-JP" altLang="en-US" dirty="0"/>
              <a:t>これまで障害者の虐待防止センターは、平成</a:t>
            </a:r>
            <a:r>
              <a:rPr kumimoji="1" lang="en-US" altLang="ja-JP" dirty="0"/>
              <a:t>24</a:t>
            </a:r>
            <a:r>
              <a:rPr kumimoji="1" lang="ja-JP" altLang="en-US" dirty="0"/>
              <a:t>年</a:t>
            </a:r>
            <a:r>
              <a:rPr kumimoji="1" lang="en-US" altLang="ja-JP" dirty="0"/>
              <a:t>10</a:t>
            </a:r>
            <a:r>
              <a:rPr kumimoji="1" lang="ja-JP" altLang="en-US" dirty="0"/>
              <a:t>月に施行された障害者虐待防止法にもとづき、障害者虐待防止センターを設置することとなり、障害福祉課に設置していました。</a:t>
            </a:r>
            <a:endParaRPr kumimoji="1" lang="en-US" altLang="ja-JP" dirty="0"/>
          </a:p>
          <a:p>
            <a:r>
              <a:rPr kumimoji="1" lang="ja-JP" altLang="en-US" dirty="0"/>
              <a:t>しかし、今年４月からは表記の窓口にかえ、平日の日中のみ基幹相談支援センターが窓口をもつことになりました。</a:t>
            </a:r>
          </a:p>
        </p:txBody>
      </p:sp>
      <p:sp>
        <p:nvSpPr>
          <p:cNvPr id="4" name="スライド番号プレースホルダー 3"/>
          <p:cNvSpPr>
            <a:spLocks noGrp="1"/>
          </p:cNvSpPr>
          <p:nvPr>
            <p:ph type="sldNum" sz="quarter" idx="10"/>
          </p:nvPr>
        </p:nvSpPr>
        <p:spPr/>
        <p:txBody>
          <a:bodyPr/>
          <a:lstStyle/>
          <a:p>
            <a:fld id="{EFD0CDC7-65FB-4B61-B363-4BF6AA223831}" type="slidenum">
              <a:rPr kumimoji="1" lang="ja-JP" altLang="en-US" smtClean="0"/>
              <a:t>11</a:t>
            </a:fld>
            <a:endParaRPr kumimoji="1" lang="ja-JP" altLang="en-US"/>
          </a:p>
        </p:txBody>
      </p:sp>
    </p:spTree>
    <p:extLst>
      <p:ext uri="{BB962C8B-B14F-4D97-AF65-F5344CB8AC3E}">
        <p14:creationId xmlns:p14="http://schemas.microsoft.com/office/powerpoint/2010/main" val="86143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4A8B01-2EAE-39A7-D47B-F514F60EDCC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91CC49F-D919-D4C8-828E-8E7AC4FCD6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FD8408E-B05A-9544-C148-0898384BC30B}"/>
              </a:ext>
            </a:extLst>
          </p:cNvPr>
          <p:cNvSpPr>
            <a:spLocks noGrp="1"/>
          </p:cNvSpPr>
          <p:nvPr>
            <p:ph type="dt" sz="half" idx="10"/>
          </p:nvPr>
        </p:nvSpPr>
        <p:spPr/>
        <p:txBody>
          <a:bodyPr/>
          <a:lstStyle/>
          <a:p>
            <a:fld id="{D2167978-1973-461E-9A4E-20FCB072803F}"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D1CA1A5A-C61A-CA1A-7E19-B24AB07C7E14}"/>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2E84C253-F620-B122-485D-A71732D8CE05}"/>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474886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9EB0E1-B2C4-5D24-DDE6-663F844EEE2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24C829A-9FC6-08BA-23CD-2C79A290892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AE8BF1-033C-9233-1F72-0C97C3F5DE69}"/>
              </a:ext>
            </a:extLst>
          </p:cNvPr>
          <p:cNvSpPr>
            <a:spLocks noGrp="1"/>
          </p:cNvSpPr>
          <p:nvPr>
            <p:ph type="dt" sz="half" idx="10"/>
          </p:nvPr>
        </p:nvSpPr>
        <p:spPr/>
        <p:txBody>
          <a:bodyPr/>
          <a:lstStyle/>
          <a:p>
            <a:fld id="{8322821C-8E7E-4399-8002-586D55651D73}"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D2F6EFA4-B696-4FEB-6A9F-383E37C6870C}"/>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6658E74B-94BE-E0FE-3B86-6F377A1EBBDA}"/>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960689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1B33B64-6DCA-B7AC-EA41-62F6FE12CD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6263BFB-8B69-E12D-5C24-EDA92B02DA9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AEC0DC-AA4E-05D3-74CB-B6D851853FA9}"/>
              </a:ext>
            </a:extLst>
          </p:cNvPr>
          <p:cNvSpPr>
            <a:spLocks noGrp="1"/>
          </p:cNvSpPr>
          <p:nvPr>
            <p:ph type="dt" sz="half" idx="10"/>
          </p:nvPr>
        </p:nvSpPr>
        <p:spPr/>
        <p:txBody>
          <a:bodyPr/>
          <a:lstStyle/>
          <a:p>
            <a:fld id="{FAA53A00-1218-4C84-A25B-75D6EC730C1F}"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E25BAC7E-97CF-ACB9-C421-B90177FA2833}"/>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72F1FB72-6964-D190-FB01-2DFCEC510E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13403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973D1F-5843-29DB-68D1-41579AA08BE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B533535-2BF0-3CB7-A9EC-98BB150497F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64D3503-C5BA-5E78-5D91-2DC0CA654691}"/>
              </a:ext>
            </a:extLst>
          </p:cNvPr>
          <p:cNvSpPr>
            <a:spLocks noGrp="1"/>
          </p:cNvSpPr>
          <p:nvPr>
            <p:ph type="dt" sz="half" idx="10"/>
          </p:nvPr>
        </p:nvSpPr>
        <p:spPr/>
        <p:txBody>
          <a:bodyPr/>
          <a:lstStyle/>
          <a:p>
            <a:fld id="{3DB5532A-F3FD-41FB-86FA-9D2CA8B466B3}"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B82D71ED-8DE6-60CB-D032-5176CAE3F8D0}"/>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E2A3262F-7E8E-381B-DA39-15AD3451EBC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357817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FF4178-F220-E8DB-9520-DB0BCE68CAE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E10706-3EDA-C12A-FE48-3CE2B97BF02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01ADECA-A9C7-245B-5B79-0370ECA94CDB}"/>
              </a:ext>
            </a:extLst>
          </p:cNvPr>
          <p:cNvSpPr>
            <a:spLocks noGrp="1"/>
          </p:cNvSpPr>
          <p:nvPr>
            <p:ph type="dt" sz="half" idx="10"/>
          </p:nvPr>
        </p:nvSpPr>
        <p:spPr/>
        <p:txBody>
          <a:bodyPr/>
          <a:lstStyle/>
          <a:p>
            <a:fld id="{22D65ADE-47BC-4FFD-9B8C-0C90D5286CDD}"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07954DC0-7B41-22F5-9CBC-C0ECA035E0C9}"/>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4048B17F-6CD1-979A-AF32-6EDE7F6D2C2E}"/>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56961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084A42-16AE-9FB1-A4B6-AEE72F5C45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B7AE3FD-ABC1-6EC9-B01B-DCC1BD6B6BF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6B3B437-5403-55EC-4984-2BFD9BF522E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7AEB1C9-EE3D-1F2E-7DDE-369A58CA2166}"/>
              </a:ext>
            </a:extLst>
          </p:cNvPr>
          <p:cNvSpPr>
            <a:spLocks noGrp="1"/>
          </p:cNvSpPr>
          <p:nvPr>
            <p:ph type="dt" sz="half" idx="10"/>
          </p:nvPr>
        </p:nvSpPr>
        <p:spPr/>
        <p:txBody>
          <a:bodyPr/>
          <a:lstStyle/>
          <a:p>
            <a:fld id="{36F6B4C2-A2C2-4028-8307-2078C7987B61}" type="datetime1">
              <a:rPr lang="en-US" altLang="ja-JP" smtClean="0"/>
              <a:t>2/9/2026</a:t>
            </a:fld>
            <a:endParaRPr lang="en-US"/>
          </a:p>
        </p:txBody>
      </p:sp>
      <p:sp>
        <p:nvSpPr>
          <p:cNvPr id="6" name="フッター プレースホルダー 5">
            <a:extLst>
              <a:ext uri="{FF2B5EF4-FFF2-40B4-BE49-F238E27FC236}">
                <a16:creationId xmlns:a16="http://schemas.microsoft.com/office/drawing/2014/main" id="{A10F323E-E3C3-682C-F2DC-2756608B171E}"/>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E68AE2AE-A039-73BA-8635-8176D01174C5}"/>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087930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9C16B-8FF8-EA04-054F-79D4537C3B5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4945A9-BD4E-9B67-87B0-7A72699D73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66CC296-246D-A286-6A2A-327817C4C3D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7008A15-CCE4-2EE6-5E67-367D0846E9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B9DC58D-754B-6BD6-DDD9-C6CD5701FDB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87B7984-DD21-80DE-C852-0EC8E76F7986}"/>
              </a:ext>
            </a:extLst>
          </p:cNvPr>
          <p:cNvSpPr>
            <a:spLocks noGrp="1"/>
          </p:cNvSpPr>
          <p:nvPr>
            <p:ph type="dt" sz="half" idx="10"/>
          </p:nvPr>
        </p:nvSpPr>
        <p:spPr/>
        <p:txBody>
          <a:bodyPr/>
          <a:lstStyle/>
          <a:p>
            <a:fld id="{E757EF58-AA8A-4380-BCC0-5ED143C8A833}" type="datetime1">
              <a:rPr lang="en-US" altLang="ja-JP" smtClean="0"/>
              <a:t>2/9/2026</a:t>
            </a:fld>
            <a:endParaRPr lang="en-US"/>
          </a:p>
        </p:txBody>
      </p:sp>
      <p:sp>
        <p:nvSpPr>
          <p:cNvPr id="8" name="フッター プレースホルダー 7">
            <a:extLst>
              <a:ext uri="{FF2B5EF4-FFF2-40B4-BE49-F238E27FC236}">
                <a16:creationId xmlns:a16="http://schemas.microsoft.com/office/drawing/2014/main" id="{51F5A250-B88E-9C72-2967-0932E9C67ECA}"/>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FD6C38CC-66A3-50B0-2103-1F4D9ACF07AA}"/>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891188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8D006E-1375-7959-92CB-615C1E95D4B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EB7907C-A768-D197-82D8-BBA61B9F88AD}"/>
              </a:ext>
            </a:extLst>
          </p:cNvPr>
          <p:cNvSpPr>
            <a:spLocks noGrp="1"/>
          </p:cNvSpPr>
          <p:nvPr>
            <p:ph type="dt" sz="half" idx="10"/>
          </p:nvPr>
        </p:nvSpPr>
        <p:spPr/>
        <p:txBody>
          <a:bodyPr/>
          <a:lstStyle/>
          <a:p>
            <a:fld id="{0950432C-D87B-4E7A-BD66-272845DEA3A2}" type="datetime1">
              <a:rPr lang="en-US" altLang="ja-JP" smtClean="0"/>
              <a:t>2/9/2026</a:t>
            </a:fld>
            <a:endParaRPr lang="en-US"/>
          </a:p>
        </p:txBody>
      </p:sp>
      <p:sp>
        <p:nvSpPr>
          <p:cNvPr id="4" name="フッター プレースホルダー 3">
            <a:extLst>
              <a:ext uri="{FF2B5EF4-FFF2-40B4-BE49-F238E27FC236}">
                <a16:creationId xmlns:a16="http://schemas.microsoft.com/office/drawing/2014/main" id="{B9E633E5-2F51-EC40-E3DD-67602540EAE6}"/>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DF3F05EF-9DEB-DF08-6A5E-87635F911985}"/>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370238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1914435-54AA-2F75-85B4-2B99B6C7DA9A}"/>
              </a:ext>
            </a:extLst>
          </p:cNvPr>
          <p:cNvSpPr>
            <a:spLocks noGrp="1"/>
          </p:cNvSpPr>
          <p:nvPr>
            <p:ph type="dt" sz="half" idx="10"/>
          </p:nvPr>
        </p:nvSpPr>
        <p:spPr/>
        <p:txBody>
          <a:bodyPr/>
          <a:lstStyle/>
          <a:p>
            <a:fld id="{D81848DC-2AB9-4418-874C-5109820A3C50}" type="datetime1">
              <a:rPr lang="en-US" altLang="ja-JP" smtClean="0"/>
              <a:t>2/9/2026</a:t>
            </a:fld>
            <a:endParaRPr lang="en-US"/>
          </a:p>
        </p:txBody>
      </p:sp>
      <p:sp>
        <p:nvSpPr>
          <p:cNvPr id="3" name="フッター プレースホルダー 2">
            <a:extLst>
              <a:ext uri="{FF2B5EF4-FFF2-40B4-BE49-F238E27FC236}">
                <a16:creationId xmlns:a16="http://schemas.microsoft.com/office/drawing/2014/main" id="{920678E4-657B-7227-5C7D-97D5F3945AAC}"/>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5DD1E161-41AB-7084-0C48-8DC30C4A4E4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719239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B3DEDB-6DA1-DA0E-BD9F-97DA3857468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4506E08-3BA2-4881-C11D-A14E6AB334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67BD9FC-3FBF-6F5B-069C-AE72E749E2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BC67B1-D4FD-A9EE-7C1D-F480F60E63D3}"/>
              </a:ext>
            </a:extLst>
          </p:cNvPr>
          <p:cNvSpPr>
            <a:spLocks noGrp="1"/>
          </p:cNvSpPr>
          <p:nvPr>
            <p:ph type="dt" sz="half" idx="10"/>
          </p:nvPr>
        </p:nvSpPr>
        <p:spPr/>
        <p:txBody>
          <a:bodyPr/>
          <a:lstStyle/>
          <a:p>
            <a:fld id="{2BE3EEED-1483-4E89-B137-445C6CE4D63E}" type="datetime1">
              <a:rPr lang="en-US" altLang="ja-JP" smtClean="0"/>
              <a:t>2/9/2026</a:t>
            </a:fld>
            <a:endParaRPr lang="en-US"/>
          </a:p>
        </p:txBody>
      </p:sp>
      <p:sp>
        <p:nvSpPr>
          <p:cNvPr id="6" name="フッター プレースホルダー 5">
            <a:extLst>
              <a:ext uri="{FF2B5EF4-FFF2-40B4-BE49-F238E27FC236}">
                <a16:creationId xmlns:a16="http://schemas.microsoft.com/office/drawing/2014/main" id="{59B7695A-2E07-660F-5F9B-14BDFB476761}"/>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F1FF9AFA-119A-9E1F-24B4-C2DF7161533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610522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CAF83D-6FB2-41CE-68CB-0312419B66E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23A6747-A102-6C8C-B3C2-8EECD482FE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C8223EA-D384-73BA-961F-327B530644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4592365-EA8B-39B3-CEAA-54BA958EFF62}"/>
              </a:ext>
            </a:extLst>
          </p:cNvPr>
          <p:cNvSpPr>
            <a:spLocks noGrp="1"/>
          </p:cNvSpPr>
          <p:nvPr>
            <p:ph type="dt" sz="half" idx="10"/>
          </p:nvPr>
        </p:nvSpPr>
        <p:spPr/>
        <p:txBody>
          <a:bodyPr/>
          <a:lstStyle/>
          <a:p>
            <a:fld id="{552ADDFD-936F-4650-809A-9019B653BF41}" type="datetime1">
              <a:rPr lang="en-US" altLang="ja-JP" smtClean="0"/>
              <a:t>2/9/2026</a:t>
            </a:fld>
            <a:endParaRPr lang="en-US"/>
          </a:p>
        </p:txBody>
      </p:sp>
      <p:sp>
        <p:nvSpPr>
          <p:cNvPr id="6" name="フッター プレースホルダー 5">
            <a:extLst>
              <a:ext uri="{FF2B5EF4-FFF2-40B4-BE49-F238E27FC236}">
                <a16:creationId xmlns:a16="http://schemas.microsoft.com/office/drawing/2014/main" id="{2F01D387-17C2-1F82-124E-36F60B7BC1E0}"/>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1445363F-DA29-D7A3-3D08-91124A97F2F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146762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58A399F-46D8-1726-13BF-C25BD09760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A6B1C1-3A6B-D9C2-AA61-5D4E8C298B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2AD601-7B62-AAD3-70EA-D6CDEAB569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AAD99D-A044-44F0-A685-B572410B1FF9}" type="datetime1">
              <a:rPr lang="en-US" altLang="ja-JP" smtClean="0"/>
              <a:t>2/9/2026</a:t>
            </a:fld>
            <a:endParaRPr lang="en-US"/>
          </a:p>
        </p:txBody>
      </p:sp>
      <p:sp>
        <p:nvSpPr>
          <p:cNvPr id="5" name="フッター プレースホルダー 4">
            <a:extLst>
              <a:ext uri="{FF2B5EF4-FFF2-40B4-BE49-F238E27FC236}">
                <a16:creationId xmlns:a16="http://schemas.microsoft.com/office/drawing/2014/main" id="{2379AA3A-5C3A-A881-489D-BD0559967C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B2E44711-C1BB-4931-8516-F2933153B7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C057153-B650-4DEB-B370-79DDCFDCE934}" type="slidenum">
              <a:rPr lang="en-US" smtClean="0"/>
              <a:t>‹#›</a:t>
            </a:fld>
            <a:endParaRPr lang="en-US"/>
          </a:p>
        </p:txBody>
      </p:sp>
    </p:spTree>
    <p:extLst>
      <p:ext uri="{BB962C8B-B14F-4D97-AF65-F5344CB8AC3E}">
        <p14:creationId xmlns:p14="http://schemas.microsoft.com/office/powerpoint/2010/main" val="3571772771"/>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B83ABDBF-44BE-F593-21CE-498821A56C42}"/>
              </a:ext>
            </a:extLst>
          </p:cNvPr>
          <p:cNvSpPr>
            <a:spLocks noGrp="1"/>
          </p:cNvSpPr>
          <p:nvPr>
            <p:ph type="subTitle" idx="1"/>
          </p:nvPr>
        </p:nvSpPr>
        <p:spPr>
          <a:xfrm>
            <a:off x="5917475" y="5061999"/>
            <a:ext cx="4025370" cy="813716"/>
          </a:xfrm>
        </p:spPr>
        <p:txBody>
          <a:bodyPr>
            <a:normAutofit/>
          </a:bodyPr>
          <a:lstStyle/>
          <a:p>
            <a:pPr algn="l"/>
            <a:r>
              <a:rPr kumimoji="1" lang="ja-JP" altLang="en-US" sz="2400" dirty="0">
                <a:latin typeface="BIZ UDPゴシック" panose="020B0400000000000000" pitchFamily="50" charset="-128"/>
                <a:ea typeface="BIZ UDPゴシック" panose="020B0400000000000000" pitchFamily="50" charset="-128"/>
              </a:rPr>
              <a:t>長崎市障害福祉課支援係</a:t>
            </a:r>
          </a:p>
        </p:txBody>
      </p:sp>
      <p:pic>
        <p:nvPicPr>
          <p:cNvPr id="4" name="Picture 3" descr="背景パターン&#10;&#10;AI 生成コンテンツは誤りを含む可能性があります。">
            <a:extLst>
              <a:ext uri="{FF2B5EF4-FFF2-40B4-BE49-F238E27FC236}">
                <a16:creationId xmlns:a16="http://schemas.microsoft.com/office/drawing/2014/main" id="{11900B33-65D7-CBA2-C5BA-C73629838500}"/>
              </a:ext>
            </a:extLst>
          </p:cNvPr>
          <p:cNvPicPr>
            <a:picLocks noChangeAspect="1"/>
          </p:cNvPicPr>
          <p:nvPr/>
        </p:nvPicPr>
        <p:blipFill>
          <a:blip r:embed="rId2"/>
          <a:srcRect l="21211" r="44833"/>
          <a:stretch>
            <a:fillRect/>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7" name="タイトル 1">
            <a:extLst>
              <a:ext uri="{FF2B5EF4-FFF2-40B4-BE49-F238E27FC236}">
                <a16:creationId xmlns:a16="http://schemas.microsoft.com/office/drawing/2014/main" id="{5D721B3E-62A0-4A0B-32ED-73FA1F592CAC}"/>
              </a:ext>
            </a:extLst>
          </p:cNvPr>
          <p:cNvSpPr>
            <a:spLocks noGrp="1"/>
          </p:cNvSpPr>
          <p:nvPr>
            <p:ph type="ctrTitle"/>
          </p:nvPr>
        </p:nvSpPr>
        <p:spPr>
          <a:xfrm>
            <a:off x="3306768" y="2146279"/>
            <a:ext cx="8652445" cy="1583167"/>
          </a:xfrm>
        </p:spPr>
        <p:txBody>
          <a:bodyPr anchor="ctr">
            <a:noAutofit/>
          </a:bodyPr>
          <a:lstStyle/>
          <a:p>
            <a:pPr algn="l"/>
            <a:r>
              <a:rPr kumimoji="1" lang="ja-JP" altLang="en-US" sz="6000" b="0" dirty="0">
                <a:latin typeface="BIZ UDPゴシック" panose="020B0400000000000000" pitchFamily="50" charset="-128"/>
                <a:ea typeface="BIZ UDPゴシック" panose="020B0400000000000000" pitchFamily="50" charset="-128"/>
              </a:rPr>
              <a:t>障害者虐待防止について</a:t>
            </a:r>
          </a:p>
        </p:txBody>
      </p:sp>
    </p:spTree>
    <p:extLst>
      <p:ext uri="{BB962C8B-B14F-4D97-AF65-F5344CB8AC3E}">
        <p14:creationId xmlns:p14="http://schemas.microsoft.com/office/powerpoint/2010/main" val="2084783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42746" y="136525"/>
            <a:ext cx="10899648" cy="6524863"/>
          </a:xfrm>
          <a:prstGeom prst="rect">
            <a:avLst/>
          </a:prstGeom>
        </p:spPr>
        <p:txBody>
          <a:bodyPr wrap="square">
            <a:spAutoFit/>
          </a:bodyPr>
          <a:lstStyle/>
          <a:p>
            <a:r>
              <a:rPr lang="en-US" altLang="ja-JP" sz="2800" dirty="0">
                <a:solidFill>
                  <a:srgbClr val="FF0000"/>
                </a:solidFill>
                <a:latin typeface="BIZ UDPゴシック" panose="020B0400000000000000" pitchFamily="50" charset="-128"/>
                <a:ea typeface="BIZ UDPゴシック" panose="020B0400000000000000" pitchFamily="50" charset="-128"/>
              </a:rPr>
              <a:t>【</a:t>
            </a:r>
            <a:r>
              <a:rPr lang="ja-JP" altLang="en-US" sz="2800" dirty="0">
                <a:solidFill>
                  <a:srgbClr val="FF0000"/>
                </a:solidFill>
                <a:latin typeface="BIZ UDPゴシック" panose="020B0400000000000000" pitchFamily="50" charset="-128"/>
                <a:ea typeface="BIZ UDPゴシック" panose="020B0400000000000000" pitchFamily="50" charset="-128"/>
              </a:rPr>
              <a:t>虐待防止委員会の主な役割</a:t>
            </a:r>
            <a:r>
              <a:rPr lang="en-US" altLang="ja-JP" sz="2800" dirty="0">
                <a:solidFill>
                  <a:srgbClr val="FF0000"/>
                </a:solidFill>
                <a:latin typeface="BIZ UDPゴシック" panose="020B0400000000000000" pitchFamily="50" charset="-128"/>
                <a:ea typeface="BIZ UDPゴシック" panose="020B0400000000000000" pitchFamily="50" charset="-128"/>
              </a:rPr>
              <a:t>】</a:t>
            </a:r>
          </a:p>
          <a:p>
            <a:endParaRPr lang="en-US" altLang="ja-JP" sz="2800" dirty="0">
              <a:solidFill>
                <a:srgbClr val="FF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❶ 虐待防止のための計画づくり</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虐待防止の研修（支援員のみならず、運転手、事務職員なども対象に実施する。経験年数・スキル等、職種、役職等に応</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a:t>
            </a:r>
            <a:r>
              <a:rPr lang="ja-JP" altLang="en-US" sz="1600" dirty="0" err="1">
                <a:solidFill>
                  <a:srgbClr val="000000"/>
                </a:solidFill>
                <a:latin typeface="BIZ UDPゴシック" panose="020B0400000000000000" pitchFamily="50" charset="-128"/>
                <a:ea typeface="BIZ UDPゴシック" panose="020B0400000000000000" pitchFamily="50" charset="-128"/>
              </a:rPr>
              <a:t>じた</a:t>
            </a:r>
            <a:r>
              <a:rPr lang="ja-JP" altLang="en-US" sz="1600" dirty="0">
                <a:solidFill>
                  <a:srgbClr val="000000"/>
                </a:solidFill>
                <a:latin typeface="BIZ UDPゴシック" panose="020B0400000000000000" pitchFamily="50" charset="-128"/>
                <a:ea typeface="BIZ UDPゴシック" panose="020B0400000000000000" pitchFamily="50" charset="-128"/>
              </a:rPr>
              <a:t>内容設定が必要。職場内研修と職場外研修を組み合わせる。）</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虐待が起こりやすい職場環境の確認と改善</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ストレス要因が高い労働条件の確認と見直し</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マニュアルやチェックリストの作成と実施、など</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➡年間計画を作り、組織的に運営し、進捗管理を行う</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endParaRPr lang="ja-JP" altLang="en-US"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❷ 虐待防止のチェックとモニタリング</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虐待が起こりやすい職場環境の確認</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各職員が定期的に自己点検</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現場が抱えている課題を委員会に伝達</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発生した事故（不適切な対応事例も含む）状況、苦情相談の内容、職員のストレスマネジメントの状況についての報告</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➡チェックリストや運用ルールを設定し、委員会へ情報が提供される仕組みを作る</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endParaRPr lang="ja-JP" altLang="en-US"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❸ 虐待（不適切な対応事例）発生後の検証と再発防止策の検討</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虐待やその疑いが生じた場合、事案検証の上、再発防止策を検討し、実行に移していくこと</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死亡やそこに至らないまでも生命・身体等に重大な影響があった虐待事案が発生した場合は、事態が収束した後、でき</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ja-JP" altLang="en-US" sz="1600" dirty="0">
                <a:solidFill>
                  <a:srgbClr val="000000"/>
                </a:solidFill>
                <a:latin typeface="BIZ UDPゴシック" panose="020B0400000000000000" pitchFamily="50" charset="-128"/>
                <a:ea typeface="BIZ UDPゴシック" panose="020B0400000000000000" pitchFamily="50" charset="-128"/>
              </a:rPr>
              <a:t>　　　</a:t>
            </a:r>
            <a:r>
              <a:rPr lang="ja-JP" altLang="en-US" sz="1600" dirty="0" err="1">
                <a:solidFill>
                  <a:srgbClr val="000000"/>
                </a:solidFill>
                <a:latin typeface="BIZ UDPゴシック" panose="020B0400000000000000" pitchFamily="50" charset="-128"/>
                <a:ea typeface="BIZ UDPゴシック" panose="020B0400000000000000" pitchFamily="50" charset="-128"/>
              </a:rPr>
              <a:t>る</a:t>
            </a:r>
            <a:r>
              <a:rPr lang="ja-JP" altLang="en-US" sz="1600" dirty="0">
                <a:solidFill>
                  <a:srgbClr val="000000"/>
                </a:solidFill>
                <a:latin typeface="BIZ UDPゴシック" panose="020B0400000000000000" pitchFamily="50" charset="-128"/>
                <a:ea typeface="BIZ UDPゴシック" panose="020B0400000000000000" pitchFamily="50" charset="-128"/>
              </a:rPr>
              <a:t>限り速やかに検証を実施する</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endParaRPr lang="en-US" altLang="ja-JP" sz="1600" dirty="0">
              <a:solidFill>
                <a:srgbClr val="000000"/>
              </a:solidFill>
              <a:latin typeface="BIZ UDPゴシック" panose="020B0400000000000000" pitchFamily="50" charset="-128"/>
              <a:ea typeface="BIZ UDPゴシック" panose="020B0400000000000000" pitchFamily="50" charset="-128"/>
            </a:endParaRPr>
          </a:p>
          <a:p>
            <a:r>
              <a:rPr lang="en-US" altLang="ja-JP" sz="1400" dirty="0">
                <a:solidFill>
                  <a:srgbClr val="000000"/>
                </a:solidFill>
                <a:latin typeface="BIZ UDPゴシック" panose="020B0400000000000000" pitchFamily="50" charset="-128"/>
                <a:ea typeface="BIZ UDPゴシック" panose="020B0400000000000000" pitchFamily="50" charset="-128"/>
              </a:rPr>
              <a:t>※</a:t>
            </a:r>
            <a:r>
              <a:rPr lang="ja-JP" altLang="en-US" sz="1400" dirty="0">
                <a:solidFill>
                  <a:srgbClr val="000000"/>
                </a:solidFill>
                <a:latin typeface="BIZ UDPゴシック" panose="020B0400000000000000" pitchFamily="50" charset="-128"/>
                <a:ea typeface="BIZ UDPゴシック" panose="020B0400000000000000" pitchFamily="50" charset="-128"/>
              </a:rPr>
              <a:t>虐待防止委員会について</a:t>
            </a:r>
            <a:endParaRPr lang="en-US" altLang="ja-JP" sz="1400" dirty="0">
              <a:solidFill>
                <a:srgbClr val="000000"/>
              </a:solidFill>
              <a:latin typeface="BIZ UDPゴシック" panose="020B0400000000000000" pitchFamily="50" charset="-128"/>
              <a:ea typeface="BIZ UDPゴシック" panose="020B0400000000000000" pitchFamily="50" charset="-128"/>
            </a:endParaRPr>
          </a:p>
          <a:p>
            <a:r>
              <a:rPr lang="ja-JP" altLang="en-US" sz="1400" dirty="0">
                <a:solidFill>
                  <a:srgbClr val="000000"/>
                </a:solidFill>
                <a:latin typeface="BIZ UDPゴシック" panose="020B0400000000000000" pitchFamily="50" charset="-128"/>
                <a:ea typeface="BIZ UDPゴシック" panose="020B0400000000000000" pitchFamily="50" charset="-128"/>
              </a:rPr>
              <a:t>　　事業所単位でなく、法人単位での委員会設置も可　</a:t>
            </a:r>
            <a:endParaRPr lang="en-US" altLang="ja-JP" sz="1400" dirty="0">
              <a:solidFill>
                <a:srgbClr val="000000"/>
              </a:solidFill>
              <a:latin typeface="BIZ UDPゴシック" panose="020B0400000000000000" pitchFamily="50" charset="-128"/>
              <a:ea typeface="BIZ UDPゴシック" panose="020B0400000000000000" pitchFamily="50" charset="-128"/>
            </a:endParaRPr>
          </a:p>
          <a:p>
            <a:r>
              <a:rPr lang="ja-JP" altLang="en-US" sz="1400" dirty="0">
                <a:solidFill>
                  <a:srgbClr val="000000"/>
                </a:solidFill>
                <a:latin typeface="BIZ UDPゴシック" panose="020B0400000000000000" pitchFamily="50" charset="-128"/>
                <a:ea typeface="BIZ UDPゴシック" panose="020B0400000000000000" pitchFamily="50" charset="-128"/>
              </a:rPr>
              <a:t>　　委員会はテレビ電話装置等を活用して行うことができる</a:t>
            </a:r>
            <a:endParaRPr lang="en-US" altLang="ja-JP" sz="1400" dirty="0">
              <a:solidFill>
                <a:srgbClr val="000000"/>
              </a:solidFill>
              <a:latin typeface="BIZ UDPゴシック" panose="020B0400000000000000" pitchFamily="50" charset="-128"/>
              <a:ea typeface="BIZ UDPゴシック" panose="020B0400000000000000" pitchFamily="50" charset="-128"/>
            </a:endParaRPr>
          </a:p>
        </p:txBody>
      </p:sp>
      <p:sp>
        <p:nvSpPr>
          <p:cNvPr id="3" name="角丸四角形 2"/>
          <p:cNvSpPr/>
          <p:nvPr/>
        </p:nvSpPr>
        <p:spPr>
          <a:xfrm>
            <a:off x="442746" y="5950767"/>
            <a:ext cx="4791456" cy="7406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07C283E6-8914-FA88-11C2-088DD30347E2}"/>
              </a:ext>
            </a:extLst>
          </p:cNvPr>
          <p:cNvSpPr>
            <a:spLocks noGrp="1"/>
          </p:cNvSpPr>
          <p:nvPr>
            <p:ph type="sldNum" sz="quarter" idx="12"/>
          </p:nvPr>
        </p:nvSpPr>
        <p:spPr>
          <a:xfrm>
            <a:off x="11342394" y="6356350"/>
            <a:ext cx="410497" cy="365125"/>
          </a:xfrm>
        </p:spPr>
        <p:txBody>
          <a:bodyPr/>
          <a:lstStyle/>
          <a:p>
            <a:fld id="{CC057153-B650-4DEB-B370-79DDCFDCE934}" type="slidenum">
              <a:rPr lang="en-US" smtClean="0"/>
              <a:t>10</a:t>
            </a:fld>
            <a:endParaRPr lang="en-US" dirty="0"/>
          </a:p>
        </p:txBody>
      </p:sp>
    </p:spTree>
    <p:extLst>
      <p:ext uri="{BB962C8B-B14F-4D97-AF65-F5344CB8AC3E}">
        <p14:creationId xmlns:p14="http://schemas.microsoft.com/office/powerpoint/2010/main" val="3115972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62125" y="4822827"/>
            <a:ext cx="11795982" cy="1543445"/>
          </a:xfrm>
        </p:spPr>
        <p:txBody>
          <a:bodyPr>
            <a:normAutofit/>
          </a:bodyPr>
          <a:lstStyle/>
          <a:p>
            <a:pPr algn="l"/>
            <a:endParaRPr kumimoji="1" lang="en-US" altLang="ja-JP" dirty="0">
              <a:latin typeface="BIZ UDPゴシック" panose="020B0400000000000000" pitchFamily="50" charset="-128"/>
              <a:ea typeface="BIZ UDPゴシック" panose="020B0400000000000000" pitchFamily="50" charset="-128"/>
            </a:endParaRPr>
          </a:p>
          <a:p>
            <a:pPr algn="l"/>
            <a:r>
              <a:rPr lang="ja-JP" altLang="en-US" sz="2100" dirty="0">
                <a:latin typeface="BIZ UDPゴシック" panose="020B0400000000000000" pitchFamily="50" charset="-128"/>
                <a:ea typeface="BIZ UDPゴシック" panose="020B0400000000000000" pitchFamily="50" charset="-128"/>
              </a:rPr>
              <a:t>　障害者の権利利益の擁護を図るため、障害者虐待に関する通報・相談窓口として「障害者虐待防止センター」を設置し、障害者の虐待に関する相談や通報を受け付けています。</a:t>
            </a:r>
          </a:p>
        </p:txBody>
      </p:sp>
      <p:sp>
        <p:nvSpPr>
          <p:cNvPr id="4" name="スライド番号プレースホルダー 3"/>
          <p:cNvSpPr>
            <a:spLocks noGrp="1"/>
          </p:cNvSpPr>
          <p:nvPr>
            <p:ph type="sldNum" sz="quarter" idx="12"/>
          </p:nvPr>
        </p:nvSpPr>
        <p:spPr>
          <a:xfrm>
            <a:off x="11405419" y="6381136"/>
            <a:ext cx="524456" cy="401638"/>
          </a:xfrm>
        </p:spPr>
        <p:txBody>
          <a:bodyPr/>
          <a:lstStyle/>
          <a:p>
            <a:fld id="{87DC77D1-11D7-44A0-89F9-594A007C0BA0}" type="slidenum">
              <a:rPr lang="ja-JP" altLang="en-US" sz="1100"/>
              <a:t>11</a:t>
            </a:fld>
            <a:endParaRPr lang="ja-JP" altLang="en-US" sz="1100" dirty="0"/>
          </a:p>
        </p:txBody>
      </p:sp>
      <p:sp>
        <p:nvSpPr>
          <p:cNvPr id="5" name="タイトル 1"/>
          <p:cNvSpPr txBox="1">
            <a:spLocks/>
          </p:cNvSpPr>
          <p:nvPr/>
        </p:nvSpPr>
        <p:spPr>
          <a:xfrm>
            <a:off x="2205467" y="893620"/>
            <a:ext cx="7781062" cy="3944071"/>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BIZ UDPゴシック" panose="020B0400000000000000" pitchFamily="50" charset="-128"/>
                <a:ea typeface="BIZ UDPゴシック" panose="020B0400000000000000" pitchFamily="50" charset="-128"/>
              </a:rPr>
              <a:t>　　●</a:t>
            </a:r>
            <a:r>
              <a:rPr lang="ja-JP" altLang="en-US" sz="2400" dirty="0">
                <a:solidFill>
                  <a:srgbClr val="FF0000"/>
                </a:solidFill>
                <a:latin typeface="BIZ UDPゴシック" panose="020B0400000000000000" pitchFamily="50" charset="-128"/>
                <a:ea typeface="BIZ UDPゴシック" panose="020B0400000000000000" pitchFamily="50" charset="-128"/>
              </a:rPr>
              <a:t>月～金（祝日除く）</a:t>
            </a:r>
            <a:r>
              <a:rPr lang="en-US" altLang="ja-JP" sz="2400" dirty="0">
                <a:solidFill>
                  <a:srgbClr val="FF0000"/>
                </a:solidFill>
                <a:latin typeface="BIZ UDPゴシック" panose="020B0400000000000000" pitchFamily="50" charset="-128"/>
                <a:ea typeface="BIZ UDPゴシック" panose="020B0400000000000000" pitchFamily="50" charset="-128"/>
              </a:rPr>
              <a:t>9:00</a:t>
            </a:r>
            <a:r>
              <a:rPr lang="ja-JP" altLang="en-US" sz="2400" dirty="0">
                <a:solidFill>
                  <a:srgbClr val="FF0000"/>
                </a:solidFill>
                <a:latin typeface="BIZ UDPゴシック" panose="020B0400000000000000" pitchFamily="50" charset="-128"/>
                <a:ea typeface="BIZ UDPゴシック" panose="020B0400000000000000" pitchFamily="50" charset="-128"/>
              </a:rPr>
              <a:t>～</a:t>
            </a:r>
            <a:r>
              <a:rPr lang="en-US" altLang="ja-JP" sz="2400" dirty="0">
                <a:solidFill>
                  <a:srgbClr val="FF0000"/>
                </a:solidFill>
                <a:latin typeface="BIZ UDPゴシック" panose="020B0400000000000000" pitchFamily="50" charset="-128"/>
                <a:ea typeface="BIZ UDPゴシック" panose="020B0400000000000000" pitchFamily="50" charset="-128"/>
              </a:rPr>
              <a:t>17:00</a:t>
            </a:r>
            <a:r>
              <a:rPr lang="ja-JP" altLang="en-US" sz="2400" dirty="0">
                <a:solidFill>
                  <a:srgbClr val="FF0000"/>
                </a:solidFill>
                <a:latin typeface="BIZ UDPゴシック" panose="020B0400000000000000" pitchFamily="50" charset="-128"/>
                <a:ea typeface="BIZ UDPゴシック" panose="020B0400000000000000" pitchFamily="50" charset="-128"/>
              </a:rPr>
              <a:t>　</a:t>
            </a:r>
          </a:p>
          <a:p>
            <a:pPr algn="l"/>
            <a:r>
              <a:rPr lang="ja-JP" altLang="en-US" sz="2400" dirty="0">
                <a:latin typeface="BIZ UDPゴシック" panose="020B0400000000000000" pitchFamily="50" charset="-128"/>
                <a:ea typeface="BIZ UDPゴシック" panose="020B0400000000000000" pitchFamily="50" charset="-128"/>
              </a:rPr>
              <a:t>　　　 </a:t>
            </a:r>
            <a:r>
              <a:rPr lang="ja-JP" altLang="en-US" sz="2400" u="sng" dirty="0">
                <a:solidFill>
                  <a:srgbClr val="FF0000"/>
                </a:solidFill>
                <a:latin typeface="BIZ UDPゴシック" panose="020B0400000000000000" pitchFamily="50" charset="-128"/>
                <a:ea typeface="BIZ UDPゴシック" panose="020B0400000000000000" pitchFamily="50" charset="-128"/>
              </a:rPr>
              <a:t>長崎市基幹相談支援センター</a:t>
            </a:r>
            <a:endParaRPr lang="en-US" altLang="ja-JP" sz="2400" u="sng" dirty="0">
              <a:solidFill>
                <a:srgbClr val="FF0000"/>
              </a:solidFill>
              <a:latin typeface="BIZ UDPゴシック" panose="020B0400000000000000" pitchFamily="50" charset="-128"/>
              <a:ea typeface="BIZ UDPゴシック" panose="020B0400000000000000" pitchFamily="50" charset="-128"/>
            </a:endParaRPr>
          </a:p>
          <a:p>
            <a:pPr algn="l"/>
            <a:r>
              <a:rPr lang="ja-JP" altLang="en-US" sz="2400" dirty="0">
                <a:solidFill>
                  <a:srgbClr val="FF0000"/>
                </a:solidFill>
                <a:latin typeface="BIZ UDPゴシック" panose="020B0400000000000000" pitchFamily="50" charset="-128"/>
                <a:ea typeface="BIZ UDPゴシック" panose="020B0400000000000000" pitchFamily="50" charset="-128"/>
              </a:rPr>
              <a:t>　　　　（</a:t>
            </a:r>
            <a:r>
              <a:rPr lang="ja-JP" altLang="en-US" sz="1600" dirty="0">
                <a:solidFill>
                  <a:srgbClr val="FF0000"/>
                </a:solidFill>
                <a:latin typeface="BIZ UDPゴシック" panose="020B0400000000000000" pitchFamily="50" charset="-128"/>
                <a:ea typeface="BIZ UDPゴシック" panose="020B0400000000000000" pitchFamily="50" charset="-128"/>
              </a:rPr>
              <a:t>令和</a:t>
            </a:r>
            <a:r>
              <a:rPr lang="en-US" altLang="ja-JP" sz="1600" dirty="0">
                <a:solidFill>
                  <a:srgbClr val="FF0000"/>
                </a:solidFill>
                <a:latin typeface="BIZ UDPゴシック" panose="020B0400000000000000" pitchFamily="50" charset="-128"/>
                <a:ea typeface="BIZ UDPゴシック" panose="020B0400000000000000" pitchFamily="50" charset="-128"/>
              </a:rPr>
              <a:t>7</a:t>
            </a:r>
            <a:r>
              <a:rPr lang="ja-JP" altLang="en-US" sz="1600" dirty="0">
                <a:solidFill>
                  <a:srgbClr val="FF0000"/>
                </a:solidFill>
                <a:latin typeface="BIZ UDPゴシック" panose="020B0400000000000000" pitchFamily="50" charset="-128"/>
                <a:ea typeface="BIZ UDPゴシック" panose="020B0400000000000000" pitchFamily="50" charset="-128"/>
              </a:rPr>
              <a:t>年</a:t>
            </a:r>
            <a:r>
              <a:rPr lang="en-US" altLang="ja-JP" sz="1600" dirty="0">
                <a:solidFill>
                  <a:srgbClr val="FF0000"/>
                </a:solidFill>
                <a:latin typeface="BIZ UDPゴシック" panose="020B0400000000000000" pitchFamily="50" charset="-128"/>
                <a:ea typeface="BIZ UDPゴシック" panose="020B0400000000000000" pitchFamily="50" charset="-128"/>
              </a:rPr>
              <a:t>4</a:t>
            </a:r>
            <a:r>
              <a:rPr lang="ja-JP" altLang="en-US" sz="1600" dirty="0">
                <a:solidFill>
                  <a:srgbClr val="FF0000"/>
                </a:solidFill>
                <a:latin typeface="BIZ UDPゴシック" panose="020B0400000000000000" pitchFamily="50" charset="-128"/>
                <a:ea typeface="BIZ UDPゴシック" panose="020B0400000000000000" pitchFamily="50" charset="-128"/>
              </a:rPr>
              <a:t>月から障害者虐待に関する相談や通報などの業務を受託）</a:t>
            </a:r>
            <a:endParaRPr lang="ja-JP" altLang="en-US" sz="1600" u="sng" dirty="0">
              <a:solidFill>
                <a:srgbClr val="FF0000"/>
              </a:solidFill>
              <a:latin typeface="BIZ UDPゴシック" panose="020B0400000000000000" pitchFamily="50" charset="-128"/>
              <a:ea typeface="BIZ UDPゴシック" panose="020B0400000000000000" pitchFamily="50" charset="-128"/>
            </a:endParaRPr>
          </a:p>
          <a:p>
            <a:pPr algn="l"/>
            <a:r>
              <a:rPr lang="ja-JP" altLang="en-US" sz="2400" dirty="0">
                <a:solidFill>
                  <a:srgbClr val="FF0000"/>
                </a:solidFill>
                <a:latin typeface="BIZ UDPゴシック" panose="020B0400000000000000" pitchFamily="50" charset="-128"/>
                <a:ea typeface="BIZ UDPゴシック" panose="020B0400000000000000" pitchFamily="50" charset="-128"/>
              </a:rPr>
              <a:t>　　　　　</a:t>
            </a:r>
            <a:r>
              <a:rPr lang="en-US" altLang="ja-JP" sz="2400" dirty="0">
                <a:solidFill>
                  <a:srgbClr val="FF0000"/>
                </a:solidFill>
                <a:latin typeface="BIZ UDPゴシック" panose="020B0400000000000000" pitchFamily="50" charset="-128"/>
                <a:ea typeface="BIZ UDPゴシック" panose="020B0400000000000000" pitchFamily="50" charset="-128"/>
              </a:rPr>
              <a:t>TEL</a:t>
            </a:r>
            <a:r>
              <a:rPr lang="ja-JP" altLang="en-US" sz="2400" dirty="0">
                <a:solidFill>
                  <a:srgbClr val="FF0000"/>
                </a:solidFill>
                <a:latin typeface="BIZ UDPゴシック" panose="020B0400000000000000" pitchFamily="50" charset="-128"/>
                <a:ea typeface="BIZ UDPゴシック" panose="020B0400000000000000" pitchFamily="50" charset="-128"/>
              </a:rPr>
              <a:t>：</a:t>
            </a:r>
            <a:r>
              <a:rPr lang="en-US" altLang="ja-JP" sz="2400" dirty="0">
                <a:solidFill>
                  <a:srgbClr val="FF0000"/>
                </a:solidFill>
                <a:latin typeface="BIZ UDPゴシック" panose="020B0400000000000000" pitchFamily="50" charset="-128"/>
                <a:ea typeface="BIZ UDPゴシック" panose="020B0400000000000000" pitchFamily="50" charset="-128"/>
              </a:rPr>
              <a:t>095-801-2828</a:t>
            </a:r>
            <a:r>
              <a:rPr lang="ja-JP" altLang="en-US" sz="2400" dirty="0">
                <a:solidFill>
                  <a:srgbClr val="FF0000"/>
                </a:solidFill>
                <a:latin typeface="BIZ UDPゴシック" panose="020B0400000000000000" pitchFamily="50" charset="-128"/>
                <a:ea typeface="BIZ UDPゴシック" panose="020B0400000000000000" pitchFamily="50" charset="-128"/>
              </a:rPr>
              <a:t>　　</a:t>
            </a:r>
            <a:endParaRPr lang="en-US" altLang="ja-JP" sz="1800" dirty="0">
              <a:solidFill>
                <a:srgbClr val="FF0000"/>
              </a:solidFill>
              <a:latin typeface="BIZ UDPゴシック" panose="020B0400000000000000" pitchFamily="50" charset="-128"/>
              <a:ea typeface="BIZ UDPゴシック" panose="020B0400000000000000" pitchFamily="50" charset="-128"/>
            </a:endParaRPr>
          </a:p>
          <a:p>
            <a:pPr algn="l">
              <a:lnSpc>
                <a:spcPts val="2880"/>
              </a:lnSpc>
            </a:pPr>
            <a:r>
              <a:rPr lang="ja-JP" altLang="en-US" sz="2400" dirty="0">
                <a:latin typeface="BIZ UDPゴシック" panose="020B0400000000000000" pitchFamily="50" charset="-128"/>
                <a:ea typeface="BIZ UDPゴシック" panose="020B0400000000000000" pitchFamily="50" charset="-128"/>
              </a:rPr>
              <a:t>　</a:t>
            </a:r>
          </a:p>
          <a:p>
            <a:pPr algn="l">
              <a:lnSpc>
                <a:spcPts val="2880"/>
              </a:lnSpc>
            </a:pPr>
            <a:r>
              <a:rPr lang="ja-JP" altLang="en-US" sz="2400" dirty="0">
                <a:latin typeface="BIZ UDPゴシック" panose="020B0400000000000000" pitchFamily="50" charset="-128"/>
                <a:ea typeface="BIZ UDPゴシック" panose="020B0400000000000000" pitchFamily="50" charset="-128"/>
              </a:rPr>
              <a:t>　　●上記以外の時間帯（平日夜間、土日祝日）</a:t>
            </a:r>
          </a:p>
          <a:p>
            <a:pPr algn="l">
              <a:lnSpc>
                <a:spcPts val="2880"/>
              </a:lnSpc>
            </a:pPr>
            <a:r>
              <a:rPr lang="ja-JP" altLang="en-US" sz="2400" dirty="0">
                <a:latin typeface="BIZ UDPゴシック" panose="020B0400000000000000" pitchFamily="50" charset="-128"/>
                <a:ea typeface="BIZ UDPゴシック" panose="020B0400000000000000" pitchFamily="50" charset="-128"/>
              </a:rPr>
              <a:t>　　　 長崎市障害者虐待防止センター（</a:t>
            </a:r>
            <a:r>
              <a:rPr lang="ja-JP" altLang="en-US" sz="2400" u="sng" dirty="0">
                <a:latin typeface="BIZ UDPゴシック" panose="020B0400000000000000" pitchFamily="50" charset="-128"/>
                <a:ea typeface="BIZ UDPゴシック" panose="020B0400000000000000" pitchFamily="50" charset="-128"/>
              </a:rPr>
              <a:t>障害福祉課内</a:t>
            </a:r>
            <a:r>
              <a:rPr lang="ja-JP" altLang="en-US" sz="2400" dirty="0">
                <a:latin typeface="BIZ UDPゴシック" panose="020B0400000000000000" pitchFamily="50" charset="-128"/>
                <a:ea typeface="BIZ UDPゴシック" panose="020B0400000000000000" pitchFamily="50" charset="-128"/>
              </a:rPr>
              <a:t>）</a:t>
            </a:r>
          </a:p>
          <a:p>
            <a:pPr algn="l">
              <a:lnSpc>
                <a:spcPts val="2880"/>
              </a:lnSpc>
            </a:pPr>
            <a:r>
              <a:rPr lang="ja-JP" altLang="en-US" sz="2400" dirty="0">
                <a:latin typeface="BIZ UDPゴシック" panose="020B0400000000000000" pitchFamily="50" charset="-128"/>
                <a:ea typeface="BIZ UDPゴシック" panose="020B0400000000000000" pitchFamily="50" charset="-128"/>
              </a:rPr>
              <a:t>　　　　　</a:t>
            </a:r>
            <a:r>
              <a:rPr lang="en-US" altLang="ja-JP" sz="2400" dirty="0">
                <a:latin typeface="BIZ UDPゴシック" panose="020B0400000000000000" pitchFamily="50" charset="-128"/>
                <a:ea typeface="BIZ UDPゴシック" panose="020B0400000000000000" pitchFamily="50" charset="-128"/>
              </a:rPr>
              <a:t>TEL</a:t>
            </a:r>
            <a:r>
              <a:rPr lang="ja-JP" altLang="en-US" sz="2400" dirty="0">
                <a:latin typeface="BIZ UDPゴシック" panose="020B0400000000000000" pitchFamily="50" charset="-128"/>
                <a:ea typeface="BIZ UDPゴシック" panose="020B0400000000000000" pitchFamily="50" charset="-128"/>
              </a:rPr>
              <a:t>：</a:t>
            </a:r>
            <a:r>
              <a:rPr lang="en-US" altLang="ja-JP" sz="2400" dirty="0">
                <a:latin typeface="BIZ UDPゴシック" panose="020B0400000000000000" pitchFamily="50" charset="-128"/>
                <a:ea typeface="BIZ UDPゴシック" panose="020B0400000000000000" pitchFamily="50" charset="-128"/>
              </a:rPr>
              <a:t>095-829-1800</a:t>
            </a:r>
          </a:p>
          <a:p>
            <a:pPr algn="l">
              <a:lnSpc>
                <a:spcPts val="2880"/>
              </a:lnSpc>
            </a:pPr>
            <a:r>
              <a:rPr lang="ja-JP" altLang="en-US" sz="2400" dirty="0">
                <a:latin typeface="BIZ UDPゴシック" panose="020B0400000000000000" pitchFamily="50" charset="-128"/>
                <a:ea typeface="BIZ UDPゴシック" panose="020B0400000000000000" pitchFamily="50" charset="-128"/>
              </a:rPr>
              <a:t>　　　　　</a:t>
            </a:r>
            <a:r>
              <a:rPr lang="en-US" altLang="ja-JP" sz="2400" dirty="0">
                <a:latin typeface="BIZ UDPゴシック" panose="020B0400000000000000" pitchFamily="50" charset="-128"/>
                <a:ea typeface="BIZ UDPゴシック" panose="020B0400000000000000" pitchFamily="50" charset="-128"/>
              </a:rPr>
              <a:t>FAX</a:t>
            </a:r>
            <a:r>
              <a:rPr lang="ja-JP" altLang="en-US" sz="2400" dirty="0">
                <a:latin typeface="BIZ UDPゴシック" panose="020B0400000000000000" pitchFamily="50" charset="-128"/>
                <a:ea typeface="BIZ UDPゴシック" panose="020B0400000000000000" pitchFamily="50" charset="-128"/>
              </a:rPr>
              <a:t>：</a:t>
            </a:r>
            <a:r>
              <a:rPr lang="en-US" altLang="ja-JP" sz="2400" dirty="0">
                <a:latin typeface="BIZ UDPゴシック" panose="020B0400000000000000" pitchFamily="50" charset="-128"/>
                <a:ea typeface="BIZ UDPゴシック" panose="020B0400000000000000" pitchFamily="50" charset="-128"/>
              </a:rPr>
              <a:t>095-823-7571</a:t>
            </a:r>
            <a:endParaRPr lang="ja-JP" altLang="en-US" sz="2400" dirty="0">
              <a:latin typeface="BIZ UDPゴシック" panose="020B0400000000000000" pitchFamily="50" charset="-128"/>
              <a:ea typeface="BIZ UDPゴシック" panose="020B0400000000000000" pitchFamily="50" charset="-128"/>
            </a:endParaRPr>
          </a:p>
        </p:txBody>
      </p:sp>
      <p:sp>
        <p:nvSpPr>
          <p:cNvPr id="6" name="Google Shape;329;p40"/>
          <p:cNvSpPr txBox="1"/>
          <p:nvPr/>
        </p:nvSpPr>
        <p:spPr>
          <a:xfrm>
            <a:off x="-1" y="0"/>
            <a:ext cx="12192000" cy="577636"/>
          </a:xfrm>
          <a:prstGeom prst="rect">
            <a:avLst/>
          </a:prstGeom>
          <a:solidFill>
            <a:srgbClr val="F78DE0"/>
          </a:solidFill>
          <a:ln>
            <a:noFill/>
          </a:ln>
        </p:spPr>
        <p:txBody>
          <a:bodyPr spcFirstLastPara="1" wrap="square" lIns="84392" tIns="42185" rIns="84392" bIns="42185" anchor="t" anchorCtr="0">
            <a:spAutoFit/>
          </a:bodyPr>
          <a:lstStyle/>
          <a:p>
            <a:pPr algn="ctr"/>
            <a:r>
              <a:rPr kumimoji="0" lang="ja-JP" altLang="en-US" sz="3200" kern="0" dirty="0">
                <a:solidFill>
                  <a:srgbClr val="3F3F3F"/>
                </a:solidFill>
                <a:latin typeface="BIZ UDPゴシック" panose="020B0400000000000000" pitchFamily="50" charset="-128"/>
                <a:ea typeface="BIZ UDPゴシック" panose="020B0400000000000000" pitchFamily="50" charset="-128"/>
                <a:sym typeface="Arial"/>
              </a:rPr>
              <a:t>長崎市障害者虐待防止センター</a:t>
            </a:r>
            <a:endParaRPr kumimoji="0" lang="en-US" altLang="ja-JP" sz="3200" kern="0" dirty="0">
              <a:solidFill>
                <a:srgbClr val="3F3F3F"/>
              </a:solidFill>
              <a:latin typeface="BIZ UDPゴシック" panose="020B0400000000000000" pitchFamily="50" charset="-128"/>
              <a:ea typeface="BIZ UDPゴシック" panose="020B0400000000000000" pitchFamily="50" charset="-128"/>
              <a:sym typeface="Arial"/>
            </a:endParaRPr>
          </a:p>
        </p:txBody>
      </p:sp>
    </p:spTree>
    <p:extLst>
      <p:ext uri="{BB962C8B-B14F-4D97-AF65-F5344CB8AC3E}">
        <p14:creationId xmlns:p14="http://schemas.microsoft.com/office/powerpoint/2010/main" val="3556399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2"/>
          <p:cNvSpPr txBox="1">
            <a:spLocks/>
          </p:cNvSpPr>
          <p:nvPr/>
        </p:nvSpPr>
        <p:spPr>
          <a:xfrm>
            <a:off x="1650032" y="908719"/>
            <a:ext cx="8415411" cy="1008112"/>
          </a:xfrm>
          <a:prstGeom prst="rect">
            <a:avLst/>
          </a:prstGeom>
          <a:ln w="15875" cap="flat">
            <a:noFill/>
          </a:ln>
        </p:spPr>
        <p:txBody>
          <a:bodyPr>
            <a:noAutofit/>
          </a:bodyPr>
          <a:lst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a:lstStyle>
          <a:p>
            <a:pPr marL="82296" indent="0" algn="ctr">
              <a:lnSpc>
                <a:spcPct val="140000"/>
              </a:lnSpc>
              <a:spcBef>
                <a:spcPts val="0"/>
              </a:spcBef>
              <a:buClr>
                <a:srgbClr val="FE8637"/>
              </a:buClr>
              <a:buSzTx/>
              <a:buNone/>
            </a:pPr>
            <a:r>
              <a:rPr lang="ja-JP" altLang="en-US" sz="2200" b="1" dirty="0">
                <a:solidFill>
                  <a:srgbClr val="FF0000"/>
                </a:solidFill>
                <a:latin typeface="BIZ UDPゴシック" panose="020B0400000000000000" pitchFamily="50" charset="-128"/>
                <a:ea typeface="BIZ UDPゴシック" panose="020B0400000000000000" pitchFamily="50" charset="-128"/>
              </a:rPr>
              <a:t>障害者虐待の防止、障害者の養護者に対する支援等に関する法律</a:t>
            </a:r>
          </a:p>
          <a:p>
            <a:pPr marL="82296" indent="0" algn="ctr">
              <a:lnSpc>
                <a:spcPct val="140000"/>
              </a:lnSpc>
              <a:spcBef>
                <a:spcPts val="0"/>
              </a:spcBef>
              <a:buClr>
                <a:srgbClr val="FE8637"/>
              </a:buClr>
              <a:buSzTx/>
              <a:buNone/>
            </a:pPr>
            <a:r>
              <a:rPr lang="ja-JP" altLang="en-US" sz="2200" b="1" dirty="0">
                <a:solidFill>
                  <a:srgbClr val="FF0000"/>
                </a:solidFill>
                <a:latin typeface="BIZ UDPゴシック" panose="020B0400000000000000" pitchFamily="50" charset="-128"/>
                <a:ea typeface="BIZ UDPゴシック" panose="020B0400000000000000" pitchFamily="50" charset="-128"/>
              </a:rPr>
              <a:t>（平成２４年１０月１日施行：「障害者虐待防止法」）</a:t>
            </a:r>
            <a:endParaRPr lang="en-US" altLang="ja-JP" sz="2200" b="1" dirty="0">
              <a:solidFill>
                <a:srgbClr val="FF0000"/>
              </a:solidFill>
              <a:latin typeface="BIZ UDPゴシック" panose="020B0400000000000000" pitchFamily="50" charset="-128"/>
              <a:ea typeface="BIZ UDPゴシック" panose="020B0400000000000000" pitchFamily="50" charset="-128"/>
            </a:endParaRPr>
          </a:p>
        </p:txBody>
      </p:sp>
      <p:sp>
        <p:nvSpPr>
          <p:cNvPr id="2" name="角丸四角形 1"/>
          <p:cNvSpPr/>
          <p:nvPr/>
        </p:nvSpPr>
        <p:spPr>
          <a:xfrm>
            <a:off x="1512924" y="2124384"/>
            <a:ext cx="8997760" cy="4128626"/>
          </a:xfrm>
          <a:prstGeom prst="roundRect">
            <a:avLst>
              <a:gd name="adj" fmla="val 8898"/>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latin typeface="BIZ UDPゴシック" panose="020B0400000000000000" pitchFamily="50" charset="-128"/>
              <a:ea typeface="BIZ UDPゴシック" panose="020B0400000000000000" pitchFamily="50" charset="-128"/>
            </a:endParaRPr>
          </a:p>
        </p:txBody>
      </p:sp>
      <p:sp>
        <p:nvSpPr>
          <p:cNvPr id="7" name="コンテンツ プレースホルダ 2"/>
          <p:cNvSpPr txBox="1">
            <a:spLocks/>
          </p:cNvSpPr>
          <p:nvPr/>
        </p:nvSpPr>
        <p:spPr>
          <a:xfrm>
            <a:off x="1784849" y="2311632"/>
            <a:ext cx="8280594" cy="3715541"/>
          </a:xfrm>
          <a:prstGeom prst="rect">
            <a:avLst/>
          </a:prstGeom>
          <a:ln w="15875" cap="flat">
            <a:noFill/>
          </a:ln>
        </p:spPr>
        <p:txBody>
          <a:bodyPr>
            <a:noAutofit/>
          </a:bodyPr>
          <a:lst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a:lstStyle>
          <a:p>
            <a:pPr marL="82296" indent="0">
              <a:lnSpc>
                <a:spcPct val="140000"/>
              </a:lnSpc>
              <a:spcBef>
                <a:spcPts val="0"/>
              </a:spcBef>
              <a:buClr>
                <a:srgbClr val="FE8637"/>
              </a:buClr>
              <a:buSzTx/>
              <a:buNone/>
            </a:pPr>
            <a:r>
              <a:rPr lang="ja-JP" altLang="en-US" sz="2000" dirty="0">
                <a:solidFill>
                  <a:prstClr val="black"/>
                </a:solidFill>
                <a:latin typeface="BIZ UDPゴシック" panose="020B0400000000000000" pitchFamily="50" charset="-128"/>
                <a:ea typeface="BIZ UDPゴシック" panose="020B0400000000000000" pitchFamily="50" charset="-128"/>
              </a:rPr>
              <a:t>目的</a:t>
            </a:r>
          </a:p>
          <a:p>
            <a:pPr marL="82296" indent="0">
              <a:lnSpc>
                <a:spcPct val="140000"/>
              </a:lnSpc>
              <a:spcBef>
                <a:spcPts val="0"/>
              </a:spcBef>
              <a:buClr>
                <a:srgbClr val="FE8637"/>
              </a:buClr>
              <a:buSzTx/>
              <a:buNone/>
            </a:pPr>
            <a:r>
              <a:rPr lang="ja-JP" altLang="en-US" sz="2000" dirty="0">
                <a:solidFill>
                  <a:prstClr val="black"/>
                </a:solidFill>
                <a:latin typeface="BIZ UDPゴシック" panose="020B0400000000000000" pitchFamily="50" charset="-128"/>
                <a:ea typeface="BIZ UDPゴシック" panose="020B0400000000000000" pitchFamily="50" charset="-128"/>
              </a:rPr>
              <a:t>　障害者に対する虐待が障害者の尊厳を害するものであり、障害者の自立及び社会参加にとって障害者に対する虐待を防止することが極めて重要であること等に鑑み、障害者に対する虐待の禁止、国等の責務、障害者虐待を受けた障害者に対する保護及び自立の支援のための措置、養護者に対する支援のための措置等を定めることにより、障害者虐待の防止、養護者に対する支援等に関する施策を促進し、もって障害者の権利利益の擁護に資することを目的とする。</a:t>
            </a:r>
            <a:endParaRPr lang="en-US" altLang="ja-JP" sz="2000" dirty="0">
              <a:solidFill>
                <a:prstClr val="black"/>
              </a:solidFill>
              <a:latin typeface="BIZ UDPゴシック" panose="020B0400000000000000" pitchFamily="50" charset="-128"/>
              <a:ea typeface="BIZ UDPゴシック" panose="020B0400000000000000" pitchFamily="50" charset="-128"/>
            </a:endParaRPr>
          </a:p>
        </p:txBody>
      </p:sp>
      <p:sp>
        <p:nvSpPr>
          <p:cNvPr id="5" name="コンテンツ プレースホルダ 2"/>
          <p:cNvSpPr>
            <a:spLocks noGrp="1"/>
          </p:cNvSpPr>
          <p:nvPr>
            <p:ph sz="quarter" idx="4294967295"/>
          </p:nvPr>
        </p:nvSpPr>
        <p:spPr>
          <a:xfrm>
            <a:off x="0" y="0"/>
            <a:ext cx="12192000" cy="721471"/>
          </a:xfrm>
          <a:solidFill>
            <a:srgbClr val="F78DE0"/>
          </a:solidFill>
          <a:ln w="15875">
            <a:noFill/>
          </a:ln>
        </p:spPr>
        <p:txBody>
          <a:bodyPr anchor="ctr">
            <a:noAutofit/>
          </a:bodyPr>
          <a:lstStyle/>
          <a:p>
            <a:pPr marL="82296" indent="0" algn="ctr">
              <a:buNone/>
            </a:pPr>
            <a:r>
              <a:rPr lang="ja-JP" altLang="en-US" sz="3200" dirty="0">
                <a:latin typeface="BIZ UDPゴシック" panose="020B0400000000000000" pitchFamily="50" charset="-128"/>
                <a:ea typeface="BIZ UDPゴシック" panose="020B0400000000000000" pitchFamily="50" charset="-128"/>
              </a:rPr>
              <a:t>障害者虐待防止法とは</a:t>
            </a:r>
          </a:p>
        </p:txBody>
      </p:sp>
      <p:sp>
        <p:nvSpPr>
          <p:cNvPr id="3" name="スライド番号プレースホルダー 2"/>
          <p:cNvSpPr>
            <a:spLocks noGrp="1"/>
          </p:cNvSpPr>
          <p:nvPr>
            <p:ph type="sldNum" sz="quarter" idx="12"/>
          </p:nvPr>
        </p:nvSpPr>
        <p:spPr>
          <a:xfrm>
            <a:off x="11287432" y="6440258"/>
            <a:ext cx="594852" cy="365125"/>
          </a:xfrm>
        </p:spPr>
        <p:txBody>
          <a:bodyPr/>
          <a:lstStyle/>
          <a:p>
            <a:fld id="{D2D8002D-B5B0-4BAC-B1F6-782DDCCE6D9C}" type="slidenum">
              <a:rPr kumimoji="1" lang="ja-JP" altLang="en-US" smtClean="0"/>
              <a:pPr/>
              <a:t>2</a:t>
            </a:fld>
            <a:endParaRPr kumimoji="1" lang="ja-JP" altLang="en-US" dirty="0"/>
          </a:p>
        </p:txBody>
      </p:sp>
    </p:spTree>
    <p:extLst>
      <p:ext uri="{BB962C8B-B14F-4D97-AF65-F5344CB8AC3E}">
        <p14:creationId xmlns:p14="http://schemas.microsoft.com/office/powerpoint/2010/main" val="1004836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表 17"/>
          <p:cNvGraphicFramePr>
            <a:graphicFrameLocks noGrp="1"/>
          </p:cNvGraphicFramePr>
          <p:nvPr>
            <p:extLst>
              <p:ext uri="{D42A27DB-BD31-4B8C-83A1-F6EECF244321}">
                <p14:modId xmlns:p14="http://schemas.microsoft.com/office/powerpoint/2010/main" val="2133554367"/>
              </p:ext>
            </p:extLst>
          </p:nvPr>
        </p:nvGraphicFramePr>
        <p:xfrm>
          <a:off x="831664" y="1009122"/>
          <a:ext cx="10528672" cy="5373894"/>
        </p:xfrm>
        <a:graphic>
          <a:graphicData uri="http://schemas.openxmlformats.org/drawingml/2006/table">
            <a:tbl>
              <a:tblPr firstRow="1" bandRow="1">
                <a:tableStyleId>{0E3FDE45-AF77-4B5C-9715-49D594BDF05E}</a:tableStyleId>
              </a:tblPr>
              <a:tblGrid>
                <a:gridCol w="1834663">
                  <a:extLst>
                    <a:ext uri="{9D8B030D-6E8A-4147-A177-3AD203B41FA5}">
                      <a16:colId xmlns:a16="http://schemas.microsoft.com/office/drawing/2014/main" val="20000"/>
                    </a:ext>
                  </a:extLst>
                </a:gridCol>
                <a:gridCol w="8694009">
                  <a:extLst>
                    <a:ext uri="{9D8B030D-6E8A-4147-A177-3AD203B41FA5}">
                      <a16:colId xmlns:a16="http://schemas.microsoft.com/office/drawing/2014/main" val="20001"/>
                    </a:ext>
                  </a:extLst>
                </a:gridCol>
              </a:tblGrid>
              <a:tr h="989387">
                <a:tc>
                  <a:txBody>
                    <a:bodyPr/>
                    <a:lstStyle>
                      <a:lvl1pPr marL="0" algn="l" rtl="0" eaLnBrk="1" latinLnBrk="0" hangingPunct="1">
                        <a:defRPr kumimoji="1" b="1" kern="1200">
                          <a:solidFill>
                            <a:schemeClr val="dk1"/>
                          </a:solidFill>
                          <a:latin typeface="Gill Sans MT"/>
                          <a:ea typeface=""/>
                          <a:cs typeface=""/>
                        </a:defRPr>
                      </a:lvl1pPr>
                      <a:lvl2pPr marL="457200" algn="l" rtl="0" eaLnBrk="1" latinLnBrk="0" hangingPunct="1">
                        <a:defRPr kumimoji="1" b="1" kern="1200">
                          <a:solidFill>
                            <a:schemeClr val="dk1"/>
                          </a:solidFill>
                          <a:latin typeface="Gill Sans MT"/>
                          <a:ea typeface=""/>
                          <a:cs typeface=""/>
                        </a:defRPr>
                      </a:lvl2pPr>
                      <a:lvl3pPr marL="914400" algn="l" rtl="0" eaLnBrk="1" latinLnBrk="0" hangingPunct="1">
                        <a:defRPr kumimoji="1" b="1" kern="1200">
                          <a:solidFill>
                            <a:schemeClr val="dk1"/>
                          </a:solidFill>
                          <a:latin typeface="Gill Sans MT"/>
                          <a:ea typeface=""/>
                          <a:cs typeface=""/>
                        </a:defRPr>
                      </a:lvl3pPr>
                      <a:lvl4pPr marL="1371600" algn="l" rtl="0" eaLnBrk="1" latinLnBrk="0" hangingPunct="1">
                        <a:defRPr kumimoji="1" b="1" kern="1200">
                          <a:solidFill>
                            <a:schemeClr val="dk1"/>
                          </a:solidFill>
                          <a:latin typeface="Gill Sans MT"/>
                          <a:ea typeface=""/>
                          <a:cs typeface=""/>
                        </a:defRPr>
                      </a:lvl4pPr>
                      <a:lvl5pPr marL="1828800" algn="l" rtl="0" eaLnBrk="1" latinLnBrk="0" hangingPunct="1">
                        <a:defRPr kumimoji="1" b="1" kern="1200">
                          <a:solidFill>
                            <a:schemeClr val="dk1"/>
                          </a:solidFill>
                          <a:latin typeface="Gill Sans MT"/>
                          <a:ea typeface=""/>
                          <a:cs typeface=""/>
                        </a:defRPr>
                      </a:lvl5pPr>
                      <a:lvl6pPr marL="2286000" algn="l" rtl="0" eaLnBrk="1" latinLnBrk="0" hangingPunct="1">
                        <a:defRPr kumimoji="1" b="1" kern="1200">
                          <a:solidFill>
                            <a:schemeClr val="dk1"/>
                          </a:solidFill>
                          <a:latin typeface="Gill Sans MT"/>
                          <a:ea typeface=""/>
                          <a:cs typeface=""/>
                        </a:defRPr>
                      </a:lvl6pPr>
                      <a:lvl7pPr marL="2743200" algn="l" rtl="0" eaLnBrk="1" latinLnBrk="0" hangingPunct="1">
                        <a:defRPr kumimoji="1" b="1" kern="1200">
                          <a:solidFill>
                            <a:schemeClr val="dk1"/>
                          </a:solidFill>
                          <a:latin typeface="Gill Sans MT"/>
                          <a:ea typeface=""/>
                          <a:cs typeface=""/>
                        </a:defRPr>
                      </a:lvl7pPr>
                      <a:lvl8pPr marL="3200400" algn="l" rtl="0" eaLnBrk="1" latinLnBrk="0" hangingPunct="1">
                        <a:defRPr kumimoji="1" b="1" kern="1200">
                          <a:solidFill>
                            <a:schemeClr val="dk1"/>
                          </a:solidFill>
                          <a:latin typeface="Gill Sans MT"/>
                          <a:ea typeface=""/>
                          <a:cs typeface=""/>
                        </a:defRPr>
                      </a:lvl8pPr>
                      <a:lvl9pPr marL="3657600" algn="l" rtl="0" eaLnBrk="1" latinLnBrk="0" hangingPunct="1">
                        <a:defRPr kumimoji="1" b="1" kern="1200">
                          <a:solidFill>
                            <a:schemeClr val="dk1"/>
                          </a:solidFill>
                          <a:latin typeface="Gill Sans MT"/>
                          <a:ea typeface=""/>
                          <a:cs typeface=""/>
                        </a:defRPr>
                      </a:lvl9pPr>
                    </a:lstStyle>
                    <a:p>
                      <a:pPr>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①身体的虐待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lvl1pPr marL="0" algn="l" rtl="0" eaLnBrk="1" latinLnBrk="0" hangingPunct="1">
                        <a:defRPr kumimoji="1" b="1" kern="1200">
                          <a:solidFill>
                            <a:schemeClr val="dk1"/>
                          </a:solidFill>
                          <a:latin typeface="Gill Sans MT"/>
                          <a:ea typeface=""/>
                          <a:cs typeface=""/>
                        </a:defRPr>
                      </a:lvl1pPr>
                      <a:lvl2pPr marL="457200" algn="l" rtl="0" eaLnBrk="1" latinLnBrk="0" hangingPunct="1">
                        <a:defRPr kumimoji="1" b="1" kern="1200">
                          <a:solidFill>
                            <a:schemeClr val="dk1"/>
                          </a:solidFill>
                          <a:latin typeface="Gill Sans MT"/>
                          <a:ea typeface=""/>
                          <a:cs typeface=""/>
                        </a:defRPr>
                      </a:lvl2pPr>
                      <a:lvl3pPr marL="914400" algn="l" rtl="0" eaLnBrk="1" latinLnBrk="0" hangingPunct="1">
                        <a:defRPr kumimoji="1" b="1" kern="1200">
                          <a:solidFill>
                            <a:schemeClr val="dk1"/>
                          </a:solidFill>
                          <a:latin typeface="Gill Sans MT"/>
                          <a:ea typeface=""/>
                          <a:cs typeface=""/>
                        </a:defRPr>
                      </a:lvl3pPr>
                      <a:lvl4pPr marL="1371600" algn="l" rtl="0" eaLnBrk="1" latinLnBrk="0" hangingPunct="1">
                        <a:defRPr kumimoji="1" b="1" kern="1200">
                          <a:solidFill>
                            <a:schemeClr val="dk1"/>
                          </a:solidFill>
                          <a:latin typeface="Gill Sans MT"/>
                          <a:ea typeface=""/>
                          <a:cs typeface=""/>
                        </a:defRPr>
                      </a:lvl4pPr>
                      <a:lvl5pPr marL="1828800" algn="l" rtl="0" eaLnBrk="1" latinLnBrk="0" hangingPunct="1">
                        <a:defRPr kumimoji="1" b="1" kern="1200">
                          <a:solidFill>
                            <a:schemeClr val="dk1"/>
                          </a:solidFill>
                          <a:latin typeface="Gill Sans MT"/>
                          <a:ea typeface=""/>
                          <a:cs typeface=""/>
                        </a:defRPr>
                      </a:lvl5pPr>
                      <a:lvl6pPr marL="2286000" algn="l" rtl="0" eaLnBrk="1" latinLnBrk="0" hangingPunct="1">
                        <a:defRPr kumimoji="1" b="1" kern="1200">
                          <a:solidFill>
                            <a:schemeClr val="dk1"/>
                          </a:solidFill>
                          <a:latin typeface="Gill Sans MT"/>
                          <a:ea typeface=""/>
                          <a:cs typeface=""/>
                        </a:defRPr>
                      </a:lvl6pPr>
                      <a:lvl7pPr marL="2743200" algn="l" rtl="0" eaLnBrk="1" latinLnBrk="0" hangingPunct="1">
                        <a:defRPr kumimoji="1" b="1" kern="1200">
                          <a:solidFill>
                            <a:schemeClr val="dk1"/>
                          </a:solidFill>
                          <a:latin typeface="Gill Sans MT"/>
                          <a:ea typeface=""/>
                          <a:cs typeface=""/>
                        </a:defRPr>
                      </a:lvl7pPr>
                      <a:lvl8pPr marL="3200400" algn="l" rtl="0" eaLnBrk="1" latinLnBrk="0" hangingPunct="1">
                        <a:defRPr kumimoji="1" b="1" kern="1200">
                          <a:solidFill>
                            <a:schemeClr val="dk1"/>
                          </a:solidFill>
                          <a:latin typeface="Gill Sans MT"/>
                          <a:ea typeface=""/>
                          <a:cs typeface=""/>
                        </a:defRPr>
                      </a:lvl8pPr>
                      <a:lvl9pPr marL="3657600" algn="l" rtl="0" eaLnBrk="1" latinLnBrk="0" hangingPunct="1">
                        <a:defRPr kumimoji="1" b="1" kern="1200">
                          <a:solidFill>
                            <a:schemeClr val="dk1"/>
                          </a:solidFill>
                          <a:latin typeface="Gill Sans MT"/>
                          <a:ea typeface=""/>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600" b="0" baseline="0" dirty="0">
                          <a:latin typeface="BIZ UDPゴシック" panose="020B0400000000000000" pitchFamily="50" charset="-128"/>
                          <a:ea typeface="BIZ UDPゴシック" panose="020B0400000000000000" pitchFamily="50" charset="-128"/>
                        </a:rPr>
                        <a:t>身体に外傷が生じ、若しくは生じるおそれのある暴行を加え、又は正当な理由なく障害者の身体を拘束すること</a:t>
                      </a:r>
                      <a:endParaRPr kumimoji="1" lang="en-US" altLang="ja-JP" sz="16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例）殴る、蹴る、戸外に閉め出す、部屋に閉じ込める。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02004">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algn="l">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②性的虐待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600" b="0" baseline="0" dirty="0">
                          <a:latin typeface="BIZ UDPゴシック" panose="020B0400000000000000" pitchFamily="50" charset="-128"/>
                          <a:ea typeface="BIZ UDPゴシック" panose="020B0400000000000000" pitchFamily="50" charset="-128"/>
                        </a:rPr>
                        <a:t>わいせつな行為をすること又はわいせつな行為をさせること</a:t>
                      </a:r>
                      <a:endParaRPr kumimoji="1" lang="en-US" altLang="ja-JP" sz="16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例）性的暴力、性的行為を強要する。ポルノ雑誌などをむりやり見せる。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989387">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③心理的虐待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600" b="0" baseline="0" dirty="0">
                          <a:latin typeface="BIZ UDPゴシック" panose="020B0400000000000000" pitchFamily="50" charset="-128"/>
                          <a:ea typeface="BIZ UDPゴシック" panose="020B0400000000000000" pitchFamily="50" charset="-128"/>
                        </a:rPr>
                        <a:t>著しい暴言又は著しく拒絶的な対応その他の障害者に著しい心理的外傷を与える言動を行うこと</a:t>
                      </a:r>
                      <a:endParaRPr kumimoji="1" lang="en-US" altLang="ja-JP" sz="16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例）「バカ」「アホ」などの言葉を浴びせる。どなる、ののしる、悪口を言う。</a:t>
                      </a:r>
                      <a:endParaRPr kumimoji="1" lang="en-US" altLang="ja-JP" sz="14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　　 無視やいやがらせによって精神的苦痛を与える。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76770">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④放棄・放任</a:t>
                      </a:r>
                      <a:endParaRPr kumimoji="1" lang="en-US" altLang="ja-JP" sz="2000" b="0" baseline="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（ネグレクト）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600" b="0" baseline="0" dirty="0">
                          <a:latin typeface="BIZ UDPゴシック" panose="020B0400000000000000" pitchFamily="50" charset="-128"/>
                          <a:ea typeface="BIZ UDPゴシック" panose="020B0400000000000000" pitchFamily="50" charset="-128"/>
                        </a:rPr>
                        <a:t>衰弱させるような著しい減食、長時間の放置、</a:t>
                      </a:r>
                      <a:r>
                        <a:rPr kumimoji="1" lang="ja-JP" altLang="en-US" sz="1600" b="0" strike="noStrike" baseline="0" dirty="0">
                          <a:solidFill>
                            <a:schemeClr val="tx1"/>
                          </a:solidFill>
                          <a:latin typeface="BIZ UDPゴシック" panose="020B0400000000000000" pitchFamily="50" charset="-128"/>
                          <a:ea typeface="BIZ UDPゴシック" panose="020B0400000000000000" pitchFamily="50" charset="-128"/>
                        </a:rPr>
                        <a:t>上記</a:t>
                      </a:r>
                      <a:r>
                        <a:rPr kumimoji="1" lang="ja-JP" altLang="en-US" sz="1600" b="0" baseline="0" dirty="0">
                          <a:latin typeface="BIZ UDPゴシック" panose="020B0400000000000000" pitchFamily="50" charset="-128"/>
                          <a:ea typeface="BIZ UDPゴシック" panose="020B0400000000000000" pitchFamily="50" charset="-128"/>
                        </a:rPr>
                        <a:t>①から③までに掲げる行為と同様の行為の放置等養護を著しく怠ること</a:t>
                      </a:r>
                      <a:endParaRPr kumimoji="1" lang="en-US" altLang="ja-JP" sz="16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例）身辺の世話や介助をしない。食事を与えない。衛生管理（入浴、着替えなど）を怠る。　　　　</a:t>
                      </a:r>
                      <a:endParaRPr kumimoji="1" lang="en-US" altLang="ja-JP" sz="14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a:latin typeface="BIZ UDPゴシック" panose="020B0400000000000000" pitchFamily="50" charset="-128"/>
                          <a:ea typeface="BIZ UDPゴシック" panose="020B0400000000000000" pitchFamily="50" charset="-128"/>
                        </a:rPr>
                        <a:t>　　 必要</a:t>
                      </a:r>
                      <a:r>
                        <a:rPr kumimoji="1" lang="ja-JP" altLang="en-US" sz="1400" b="0" baseline="0" dirty="0">
                          <a:latin typeface="BIZ UDPゴシック" panose="020B0400000000000000" pitchFamily="50" charset="-128"/>
                          <a:ea typeface="BIZ UDPゴシック" panose="020B0400000000000000" pitchFamily="50" charset="-128"/>
                        </a:rPr>
                        <a:t>な治療や福祉サービスを受けさせない。</a:t>
                      </a:r>
                      <a:endParaRPr kumimoji="1" lang="en-US" altLang="ja-JP" sz="1400" b="0" baseline="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989387">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a:lnSpc>
                          <a:spcPct val="150000"/>
                        </a:lnSpc>
                      </a:pPr>
                      <a:r>
                        <a:rPr kumimoji="1" lang="ja-JP" altLang="en-US" sz="2000" b="0" baseline="0" dirty="0">
                          <a:latin typeface="BIZ UDPゴシック" panose="020B0400000000000000" pitchFamily="50" charset="-128"/>
                          <a:ea typeface="BIZ UDPゴシック" panose="020B0400000000000000" pitchFamily="50" charset="-128"/>
                        </a:rPr>
                        <a:t>⑤経済的虐待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lvl1pPr marL="0" algn="l" rtl="0" eaLnBrk="1" latinLnBrk="0" hangingPunct="1">
                        <a:defRPr kumimoji="1" kern="1200">
                          <a:solidFill>
                            <a:schemeClr val="dk1"/>
                          </a:solidFill>
                          <a:latin typeface="Gill Sans MT"/>
                          <a:ea typeface=""/>
                          <a:cs typeface=""/>
                        </a:defRPr>
                      </a:lvl1pPr>
                      <a:lvl2pPr marL="457200" algn="l" rtl="0" eaLnBrk="1" latinLnBrk="0" hangingPunct="1">
                        <a:defRPr kumimoji="1" kern="1200">
                          <a:solidFill>
                            <a:schemeClr val="dk1"/>
                          </a:solidFill>
                          <a:latin typeface="Gill Sans MT"/>
                          <a:ea typeface=""/>
                          <a:cs typeface=""/>
                        </a:defRPr>
                      </a:lvl2pPr>
                      <a:lvl3pPr marL="914400" algn="l" rtl="0" eaLnBrk="1" latinLnBrk="0" hangingPunct="1">
                        <a:defRPr kumimoji="1" kern="1200">
                          <a:solidFill>
                            <a:schemeClr val="dk1"/>
                          </a:solidFill>
                          <a:latin typeface="Gill Sans MT"/>
                          <a:ea typeface=""/>
                          <a:cs typeface=""/>
                        </a:defRPr>
                      </a:lvl3pPr>
                      <a:lvl4pPr marL="1371600" algn="l" rtl="0" eaLnBrk="1" latinLnBrk="0" hangingPunct="1">
                        <a:defRPr kumimoji="1" kern="1200">
                          <a:solidFill>
                            <a:schemeClr val="dk1"/>
                          </a:solidFill>
                          <a:latin typeface="Gill Sans MT"/>
                          <a:ea typeface=""/>
                          <a:cs typeface=""/>
                        </a:defRPr>
                      </a:lvl4pPr>
                      <a:lvl5pPr marL="1828800" algn="l" rtl="0" eaLnBrk="1" latinLnBrk="0" hangingPunct="1">
                        <a:defRPr kumimoji="1" kern="1200">
                          <a:solidFill>
                            <a:schemeClr val="dk1"/>
                          </a:solidFill>
                          <a:latin typeface="Gill Sans MT"/>
                          <a:ea typeface=""/>
                          <a:cs typeface=""/>
                        </a:defRPr>
                      </a:lvl5pPr>
                      <a:lvl6pPr marL="2286000" algn="l" rtl="0" eaLnBrk="1" latinLnBrk="0" hangingPunct="1">
                        <a:defRPr kumimoji="1" kern="1200">
                          <a:solidFill>
                            <a:schemeClr val="dk1"/>
                          </a:solidFill>
                          <a:latin typeface="Gill Sans MT"/>
                          <a:ea typeface=""/>
                          <a:cs typeface=""/>
                        </a:defRPr>
                      </a:lvl6pPr>
                      <a:lvl7pPr marL="2743200" algn="l" rtl="0" eaLnBrk="1" latinLnBrk="0" hangingPunct="1">
                        <a:defRPr kumimoji="1" kern="1200">
                          <a:solidFill>
                            <a:schemeClr val="dk1"/>
                          </a:solidFill>
                          <a:latin typeface="Gill Sans MT"/>
                          <a:ea typeface=""/>
                          <a:cs typeface=""/>
                        </a:defRPr>
                      </a:lvl7pPr>
                      <a:lvl8pPr marL="3200400" algn="l" rtl="0" eaLnBrk="1" latinLnBrk="0" hangingPunct="1">
                        <a:defRPr kumimoji="1" kern="1200">
                          <a:solidFill>
                            <a:schemeClr val="dk1"/>
                          </a:solidFill>
                          <a:latin typeface="Gill Sans MT"/>
                          <a:ea typeface=""/>
                          <a:cs typeface=""/>
                        </a:defRPr>
                      </a:lvl8pPr>
                      <a:lvl9pPr marL="3657600" algn="l" rtl="0" eaLnBrk="1" latinLnBrk="0" hangingPunct="1">
                        <a:defRPr kumimoji="1" kern="1200">
                          <a:solidFill>
                            <a:schemeClr val="dk1"/>
                          </a:solidFill>
                          <a:latin typeface="Gill Sans MT"/>
                          <a:ea typeface=""/>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600" b="0" baseline="0" dirty="0">
                          <a:latin typeface="BIZ UDPゴシック" panose="020B0400000000000000" pitchFamily="50" charset="-128"/>
                          <a:ea typeface="BIZ UDPゴシック" panose="020B0400000000000000" pitchFamily="50" charset="-128"/>
                        </a:rPr>
                        <a:t>当該障害者の財産を不当に処分すること、その他当該障害者から不当に財産上の利益を得ること</a:t>
                      </a:r>
                      <a:endParaRPr kumimoji="1" lang="en-US" altLang="ja-JP" sz="16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例）本人の給料・年金などを渡さない。日常生活に必要な金銭を渡さない、使わせない。</a:t>
                      </a:r>
                      <a:endParaRPr kumimoji="1" lang="en-US" altLang="ja-JP" sz="1400" b="0" baseline="0" dirty="0">
                        <a:latin typeface="BIZ UDPゴシック" panose="020B0400000000000000" pitchFamily="50" charset="-128"/>
                        <a:ea typeface="BIZ UDPゴシック" panose="020B0400000000000000" pitchFamily="50" charset="-128"/>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　　 預貯金を本人の意思に反して使用する。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2" name="スライド番号プレースホルダー 1"/>
          <p:cNvSpPr>
            <a:spLocks noGrp="1"/>
          </p:cNvSpPr>
          <p:nvPr>
            <p:ph type="sldNum" sz="quarter" idx="12"/>
          </p:nvPr>
        </p:nvSpPr>
        <p:spPr>
          <a:xfrm>
            <a:off x="11474245" y="6383016"/>
            <a:ext cx="349818" cy="365125"/>
          </a:xfrm>
        </p:spPr>
        <p:txBody>
          <a:bodyPr/>
          <a:lstStyle/>
          <a:p>
            <a:fld id="{D2D8002D-B5B0-4BAC-B1F6-782DDCCE6D9C}" type="slidenum">
              <a:rPr kumimoji="1" lang="ja-JP" altLang="en-US" smtClean="0"/>
              <a:pPr/>
              <a:t>3</a:t>
            </a:fld>
            <a:endParaRPr kumimoji="1" lang="ja-JP" altLang="en-US" dirty="0"/>
          </a:p>
        </p:txBody>
      </p:sp>
      <p:sp>
        <p:nvSpPr>
          <p:cNvPr id="4" name="コンテンツ プレースホルダ 2">
            <a:extLst>
              <a:ext uri="{FF2B5EF4-FFF2-40B4-BE49-F238E27FC236}">
                <a16:creationId xmlns:a16="http://schemas.microsoft.com/office/drawing/2014/main" id="{92EA2E0E-45CD-43EE-1CFD-B6C000E6EEC4}"/>
              </a:ext>
            </a:extLst>
          </p:cNvPr>
          <p:cNvSpPr txBox="1">
            <a:spLocks/>
          </p:cNvSpPr>
          <p:nvPr/>
        </p:nvSpPr>
        <p:spPr>
          <a:xfrm>
            <a:off x="0" y="0"/>
            <a:ext cx="12192000" cy="721471"/>
          </a:xfrm>
          <a:prstGeom prst="rect">
            <a:avLst/>
          </a:prstGeom>
          <a:solidFill>
            <a:srgbClr val="F78DE0"/>
          </a:solidFill>
          <a:ln w="15875">
            <a:no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296" indent="0" algn="ctr">
              <a:buFont typeface="Arial" panose="020B0604020202020204" pitchFamily="34" charset="0"/>
              <a:buNone/>
            </a:pPr>
            <a:r>
              <a:rPr lang="ja-JP" altLang="en-US" sz="3200" dirty="0">
                <a:latin typeface="BIZ UDPゴシック" panose="020B0400000000000000" pitchFamily="50" charset="-128"/>
                <a:ea typeface="BIZ UDPゴシック" panose="020B0400000000000000" pitchFamily="50" charset="-128"/>
              </a:rPr>
              <a:t>虐待の種類</a:t>
            </a:r>
          </a:p>
        </p:txBody>
      </p:sp>
    </p:spTree>
    <p:extLst>
      <p:ext uri="{BB962C8B-B14F-4D97-AF65-F5344CB8AC3E}">
        <p14:creationId xmlns:p14="http://schemas.microsoft.com/office/powerpoint/2010/main" val="3790955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 2">
            <a:extLst>
              <a:ext uri="{FF2B5EF4-FFF2-40B4-BE49-F238E27FC236}">
                <a16:creationId xmlns:a16="http://schemas.microsoft.com/office/drawing/2014/main" id="{7C477427-AD01-6B43-F95E-A931DC5D495C}"/>
              </a:ext>
            </a:extLst>
          </p:cNvPr>
          <p:cNvSpPr txBox="1">
            <a:spLocks/>
          </p:cNvSpPr>
          <p:nvPr/>
        </p:nvSpPr>
        <p:spPr>
          <a:xfrm>
            <a:off x="0" y="0"/>
            <a:ext cx="12192000" cy="721471"/>
          </a:xfrm>
          <a:prstGeom prst="rect">
            <a:avLst/>
          </a:prstGeom>
          <a:solidFill>
            <a:srgbClr val="F78DE0"/>
          </a:solidFill>
          <a:ln w="15875">
            <a:no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296" indent="0" algn="ctr">
              <a:buFont typeface="Arial" panose="020B0604020202020204" pitchFamily="34" charset="0"/>
              <a:buNone/>
            </a:pPr>
            <a:r>
              <a:rPr lang="ja-JP" altLang="en-US" sz="3200" dirty="0">
                <a:latin typeface="BIZ UDPゴシック" panose="020B0400000000000000" pitchFamily="50" charset="-128"/>
                <a:ea typeface="BIZ UDPゴシック" panose="020B0400000000000000" pitchFamily="50" charset="-128"/>
              </a:rPr>
              <a:t>虐待の定義</a:t>
            </a:r>
          </a:p>
        </p:txBody>
      </p:sp>
      <p:sp>
        <p:nvSpPr>
          <p:cNvPr id="3" name="スライド番号プレースホルダー 2">
            <a:extLst>
              <a:ext uri="{FF2B5EF4-FFF2-40B4-BE49-F238E27FC236}">
                <a16:creationId xmlns:a16="http://schemas.microsoft.com/office/drawing/2014/main" id="{7F0D0808-7019-25BD-DE5D-3774A57C6842}"/>
              </a:ext>
            </a:extLst>
          </p:cNvPr>
          <p:cNvSpPr>
            <a:spLocks noGrp="1"/>
          </p:cNvSpPr>
          <p:nvPr>
            <p:ph type="sldNum" sz="quarter" idx="12"/>
          </p:nvPr>
        </p:nvSpPr>
        <p:spPr>
          <a:xfrm>
            <a:off x="11297264" y="6336685"/>
            <a:ext cx="439994" cy="365125"/>
          </a:xfrm>
        </p:spPr>
        <p:txBody>
          <a:bodyPr/>
          <a:lstStyle/>
          <a:p>
            <a:fld id="{CC057153-B650-4DEB-B370-79DDCFDCE934}" type="slidenum">
              <a:rPr lang="en-US" smtClean="0"/>
              <a:t>4</a:t>
            </a:fld>
            <a:endParaRPr lang="en-US"/>
          </a:p>
        </p:txBody>
      </p:sp>
      <p:sp>
        <p:nvSpPr>
          <p:cNvPr id="6" name="コンテンツ プレースホルダ 2">
            <a:extLst>
              <a:ext uri="{FF2B5EF4-FFF2-40B4-BE49-F238E27FC236}">
                <a16:creationId xmlns:a16="http://schemas.microsoft.com/office/drawing/2014/main" id="{F0D32519-30D8-53D0-A996-70841B6F8854}"/>
              </a:ext>
            </a:extLst>
          </p:cNvPr>
          <p:cNvSpPr txBox="1">
            <a:spLocks/>
          </p:cNvSpPr>
          <p:nvPr/>
        </p:nvSpPr>
        <p:spPr>
          <a:xfrm>
            <a:off x="387897" y="836871"/>
            <a:ext cx="10909367" cy="5832489"/>
          </a:xfrm>
          <a:prstGeom prst="rect">
            <a:avLst/>
          </a:prstGeom>
          <a:ln>
            <a:no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a:lstStyle>
          <a:p>
            <a:pPr marL="82296" indent="0">
              <a:lnSpc>
                <a:spcPts val="2600"/>
              </a:lnSpc>
              <a:buClr>
                <a:srgbClr val="F07F09"/>
              </a:buClr>
              <a:buFont typeface="Wingdings 2"/>
              <a:buNone/>
              <a:defRPr/>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①</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b="1" dirty="0">
                <a:solidFill>
                  <a:srgbClr val="FF0000"/>
                </a:solidFill>
                <a:latin typeface="BIZ UDPゴシック" panose="020B0400000000000000" pitchFamily="50" charset="-128"/>
                <a:ea typeface="BIZ UDPゴシック" panose="020B0400000000000000" pitchFamily="50" charset="-128"/>
              </a:rPr>
              <a:t>養護者</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dirty="0">
                <a:solidFill>
                  <a:sysClr val="windowText" lastClr="000000"/>
                </a:solidFill>
                <a:latin typeface="BIZ UDPゴシック" panose="020B0400000000000000" pitchFamily="50" charset="-128"/>
                <a:ea typeface="BIZ UDPゴシック" panose="020B0400000000000000" pitchFamily="50" charset="-128"/>
              </a:rPr>
              <a:t>による虐待</a:t>
            </a:r>
            <a:endParaRPr lang="en-US" altLang="ja-JP" sz="2400" dirty="0">
              <a:solidFill>
                <a:sysClr val="windowText" lastClr="000000"/>
              </a:solidFill>
              <a:latin typeface="BIZ UDPゴシック" panose="020B0400000000000000" pitchFamily="50" charset="-128"/>
              <a:ea typeface="BIZ UDPゴシック" panose="020B0400000000000000" pitchFamily="50" charset="-128"/>
            </a:endParaRP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「障害者を現に養護する者であって障害者福祉施設従事者等及び使用者以外のもの」</a:t>
            </a: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身辺の世話や身体介助、金銭の管理などを行っている障害者の家族、親族、同居人等が該当</a:t>
            </a: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同居していなくても、現に身辺の世話をしている親族・知人などが養護者に該当する場合あり</a:t>
            </a:r>
            <a:endParaRPr lang="en-US" altLang="ja-JP" sz="1900" dirty="0">
              <a:solidFill>
                <a:sysClr val="windowText" lastClr="000000"/>
              </a:solidFill>
              <a:latin typeface="BIZ UDPゴシック" panose="020B0400000000000000" pitchFamily="50" charset="-128"/>
              <a:ea typeface="BIZ UDPゴシック" panose="020B0400000000000000" pitchFamily="50" charset="-128"/>
            </a:endParaRPr>
          </a:p>
          <a:p>
            <a:pPr marL="148536" indent="0">
              <a:lnSpc>
                <a:spcPts val="2600"/>
              </a:lnSpc>
              <a:buClrTx/>
              <a:buNone/>
            </a:pPr>
            <a:endParaRPr lang="en-US" altLang="ja-JP" sz="1900" dirty="0">
              <a:solidFill>
                <a:sysClr val="windowText" lastClr="000000"/>
              </a:solidFill>
              <a:latin typeface="BIZ UDPゴシック" panose="020B0400000000000000" pitchFamily="50" charset="-128"/>
              <a:ea typeface="BIZ UDPゴシック" panose="020B0400000000000000" pitchFamily="50" charset="-128"/>
            </a:endParaRPr>
          </a:p>
          <a:p>
            <a:pPr marL="82296" indent="0">
              <a:lnSpc>
                <a:spcPts val="2600"/>
              </a:lnSpc>
              <a:buClr>
                <a:srgbClr val="F07F09"/>
              </a:buClr>
              <a:buFont typeface="Wingdings 2"/>
              <a:buNone/>
              <a:defRPr/>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②</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b="1" dirty="0">
                <a:solidFill>
                  <a:srgbClr val="FF0000"/>
                </a:solidFill>
                <a:latin typeface="BIZ UDPゴシック" panose="020B0400000000000000" pitchFamily="50" charset="-128"/>
                <a:ea typeface="BIZ UDPゴシック" panose="020B0400000000000000" pitchFamily="50" charset="-128"/>
              </a:rPr>
              <a:t>障害者福祉施設従事者等</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dirty="0">
                <a:solidFill>
                  <a:sysClr val="windowText" lastClr="000000"/>
                </a:solidFill>
                <a:latin typeface="BIZ UDPゴシック" panose="020B0400000000000000" pitchFamily="50" charset="-128"/>
                <a:ea typeface="BIZ UDPゴシック" panose="020B0400000000000000" pitchFamily="50" charset="-128"/>
              </a:rPr>
              <a:t>による虐待</a:t>
            </a:r>
            <a:endParaRPr lang="en-US" altLang="ja-JP" sz="2400" dirty="0">
              <a:solidFill>
                <a:sysClr val="windowText" lastClr="000000"/>
              </a:solidFill>
              <a:latin typeface="BIZ UDPゴシック" panose="020B0400000000000000" pitchFamily="50" charset="-128"/>
              <a:ea typeface="BIZ UDPゴシック" panose="020B0400000000000000" pitchFamily="50" charset="-128"/>
            </a:endParaRP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障害者総合支援法等に規定する「障害者福祉施設」又は「障害福祉サービス事業</a:t>
            </a:r>
            <a:r>
              <a:rPr lang="ja-JP" altLang="en-US" sz="1900" dirty="0">
                <a:latin typeface="BIZ UDPゴシック" panose="020B0400000000000000" pitchFamily="50" charset="-128"/>
                <a:ea typeface="BIZ UDPゴシック" panose="020B0400000000000000" pitchFamily="50" charset="-128"/>
              </a:rPr>
              <a:t>所</a:t>
            </a: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等」に係る業務に従事する者</a:t>
            </a:r>
            <a:endParaRPr lang="en-US" altLang="ja-JP" sz="1900" dirty="0">
              <a:solidFill>
                <a:sysClr val="windowText" lastClr="000000"/>
              </a:solidFill>
              <a:latin typeface="BIZ UDPゴシック" panose="020B0400000000000000" pitchFamily="50" charset="-128"/>
              <a:ea typeface="BIZ UDPゴシック" panose="020B0400000000000000" pitchFamily="50" charset="-128"/>
            </a:endParaRPr>
          </a:p>
          <a:p>
            <a:pPr marL="148536" indent="0">
              <a:lnSpc>
                <a:spcPts val="2600"/>
              </a:lnSpc>
              <a:buClrTx/>
              <a:buNone/>
            </a:pPr>
            <a:endParaRPr lang="en-US" altLang="ja-JP" sz="1900" dirty="0">
              <a:solidFill>
                <a:sysClr val="windowText" lastClr="000000"/>
              </a:solidFill>
              <a:latin typeface="BIZ UDPゴシック" panose="020B0400000000000000" pitchFamily="50" charset="-128"/>
              <a:ea typeface="BIZ UDPゴシック" panose="020B0400000000000000" pitchFamily="50" charset="-128"/>
            </a:endParaRPr>
          </a:p>
          <a:p>
            <a:pPr marL="82296" indent="0">
              <a:lnSpc>
                <a:spcPts val="2600"/>
              </a:lnSpc>
              <a:buClr>
                <a:srgbClr val="F07F09"/>
              </a:buClr>
              <a:buFont typeface="Wingdings 2"/>
              <a:buNone/>
              <a:defRPr/>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③</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b="1" dirty="0">
                <a:solidFill>
                  <a:srgbClr val="FF0000"/>
                </a:solidFill>
                <a:latin typeface="BIZ UDPゴシック" panose="020B0400000000000000" pitchFamily="50" charset="-128"/>
                <a:ea typeface="BIZ UDPゴシック" panose="020B0400000000000000" pitchFamily="50" charset="-128"/>
              </a:rPr>
              <a:t>使用者</a:t>
            </a:r>
            <a:r>
              <a:rPr lang="ja-JP" altLang="en-US" sz="2400" dirty="0">
                <a:solidFill>
                  <a:sysClr val="windowText" lastClr="000000"/>
                </a:solidFill>
                <a:latin typeface="BIZ UDPゴシック" panose="020B0400000000000000" pitchFamily="50" charset="-128"/>
                <a:ea typeface="BIZ UDPゴシック" panose="020B0400000000000000" pitchFamily="50" charset="-128"/>
              </a:rPr>
              <a:t>」</a:t>
            </a:r>
            <a:r>
              <a:rPr lang="ja-JP" altLang="ja-JP" sz="2400" dirty="0">
                <a:solidFill>
                  <a:sysClr val="windowText" lastClr="000000"/>
                </a:solidFill>
                <a:latin typeface="BIZ UDPゴシック" panose="020B0400000000000000" pitchFamily="50" charset="-128"/>
                <a:ea typeface="BIZ UDPゴシック" panose="020B0400000000000000" pitchFamily="50" charset="-128"/>
              </a:rPr>
              <a:t>による虐待</a:t>
            </a:r>
            <a:endParaRPr lang="en-US" altLang="ja-JP" sz="2400" dirty="0">
              <a:solidFill>
                <a:sysClr val="windowText" lastClr="000000"/>
              </a:solidFill>
              <a:latin typeface="BIZ UDPゴシック" panose="020B0400000000000000" pitchFamily="50" charset="-128"/>
              <a:ea typeface="BIZ UDPゴシック" panose="020B0400000000000000" pitchFamily="50" charset="-128"/>
            </a:endParaRP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障害者を雇用する事業主又は事業の経営担当者その他その事業の労働者に関する事項について事業主のために行為をする者</a:t>
            </a:r>
            <a:endParaRPr lang="en-US" altLang="ja-JP" sz="1900" dirty="0">
              <a:solidFill>
                <a:sysClr val="windowText" lastClr="000000"/>
              </a:solidFill>
              <a:latin typeface="BIZ UDPゴシック" panose="020B0400000000000000" pitchFamily="50" charset="-128"/>
              <a:ea typeface="BIZ UDPゴシック" panose="020B0400000000000000" pitchFamily="50" charset="-128"/>
            </a:endParaRPr>
          </a:p>
          <a:p>
            <a:pPr marL="432000">
              <a:lnSpc>
                <a:spcPts val="2600"/>
              </a:lnSpc>
              <a:buClrTx/>
              <a:buFont typeface="Wingdings" panose="05000000000000000000" pitchFamily="2" charset="2"/>
              <a:buChar char="Ø"/>
            </a:pPr>
            <a:r>
              <a:rPr lang="ja-JP" altLang="en-US" sz="1900" dirty="0">
                <a:solidFill>
                  <a:sysClr val="windowText" lastClr="000000"/>
                </a:solidFill>
                <a:latin typeface="BIZ UDPゴシック" panose="020B0400000000000000" pitchFamily="50" charset="-128"/>
                <a:ea typeface="BIZ UDPゴシック" panose="020B0400000000000000" pitchFamily="50" charset="-128"/>
              </a:rPr>
              <a:t>派遣労働者による役務の提供を受ける事業主など政令で定める事業主は含まれ、国及び地方公共団体は含まれていない。</a:t>
            </a:r>
          </a:p>
        </p:txBody>
      </p:sp>
    </p:spTree>
    <p:extLst>
      <p:ext uri="{BB962C8B-B14F-4D97-AF65-F5344CB8AC3E}">
        <p14:creationId xmlns:p14="http://schemas.microsoft.com/office/powerpoint/2010/main" val="1751118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857053" y="482725"/>
            <a:ext cx="8496944" cy="6008712"/>
          </a:xfrm>
          <a:prstGeom prst="roundRect">
            <a:avLst>
              <a:gd name="adj" fmla="val 4526"/>
            </a:avLst>
          </a:prstGeom>
          <a:noFill/>
          <a:ln w="158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pPr/>
              <a:t>5</a:t>
            </a:fld>
            <a:endParaRPr kumimoji="1" lang="ja-JP" altLang="en-US" dirty="0"/>
          </a:p>
        </p:txBody>
      </p:sp>
      <p:sp>
        <p:nvSpPr>
          <p:cNvPr id="11" name="コンテンツ プレースホルダ 2"/>
          <p:cNvSpPr txBox="1">
            <a:spLocks/>
          </p:cNvSpPr>
          <p:nvPr/>
        </p:nvSpPr>
        <p:spPr>
          <a:xfrm>
            <a:off x="1786211" y="987412"/>
            <a:ext cx="8513362" cy="5465924"/>
          </a:xfrm>
          <a:prstGeom prst="rect">
            <a:avLst/>
          </a:prstGeom>
          <a:ln>
            <a:no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a:lstStyle>
          <a:p>
            <a:pPr marL="148536" indent="0">
              <a:lnSpc>
                <a:spcPct val="150000"/>
              </a:lnSpc>
              <a:buClrTx/>
              <a:buNone/>
            </a:pPr>
            <a:r>
              <a:rPr lang="ja-JP" altLang="en-US" sz="1900" dirty="0">
                <a:solidFill>
                  <a:sysClr val="windowText" lastClr="000000"/>
                </a:solidFill>
                <a:latin typeface="ＭＳ ゴシック" panose="020B0609070205080204" pitchFamily="49" charset="-128"/>
                <a:ea typeface="ＭＳ ゴシック" panose="020B0609070205080204" pitchFamily="49" charset="-128"/>
              </a:rPr>
              <a:t>　</a:t>
            </a: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養護者による障害者虐待（十八歳未満の障害者について行われるものを除く）を受けたと思われる障害者を発見した者は、速やかに、これを市町村に通報しなければならない。</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gn="r">
              <a:lnSpc>
                <a:spcPct val="150000"/>
              </a:lnSpc>
              <a:buClrTx/>
              <a:buNone/>
            </a:pP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（障害者虐待防止法第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7</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条第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1</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項）</a:t>
            </a:r>
            <a:endPar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endParaRPr>
          </a:p>
          <a:p>
            <a:pPr marL="148536" indent="0">
              <a:lnSpc>
                <a:spcPts val="700"/>
              </a:lnSpc>
              <a:buClrTx/>
              <a:buNone/>
            </a:pP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障害者福祉施設従事者等による障害者虐待を受けたと思われる障害者を発見した者は、速やかに、これを市町村に通報しなければならない。</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gn="r">
              <a:lnSpc>
                <a:spcPct val="150000"/>
              </a:lnSpc>
              <a:buClrTx/>
              <a:buNone/>
            </a:pP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（障害者虐待防止法第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16</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条第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1</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項）</a:t>
            </a:r>
            <a:endPar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endParaRPr>
          </a:p>
          <a:p>
            <a:pPr marL="148536" indent="0">
              <a:lnSpc>
                <a:spcPts val="700"/>
              </a:lnSpc>
              <a:buClrTx/>
              <a:buNone/>
            </a:pP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使用者による障害者虐待を受けたと思われる障害者を発見した者は、速やかに、これを市町村又は都道府県に通報しなければならない。</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gn="r">
              <a:lnSpc>
                <a:spcPct val="150000"/>
              </a:lnSpc>
              <a:buClrTx/>
              <a:buNone/>
            </a:pP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（障害者虐待防止法第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22</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条第</a:t>
            </a:r>
            <a:r>
              <a:rPr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1</a:t>
            </a:r>
            <a:r>
              <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項）</a:t>
            </a:r>
          </a:p>
          <a:p>
            <a:pPr marL="148536" indent="0" algn="r">
              <a:lnSpc>
                <a:spcPct val="150000"/>
              </a:lnSpc>
              <a:buClrTx/>
              <a:buNone/>
            </a:pPr>
            <a:endParaRPr lang="ja-JP" altLang="en-US" sz="2000" dirty="0">
              <a:solidFill>
                <a:sysClr val="windowText" lastClr="000000"/>
              </a:solidFill>
              <a:latin typeface="ＭＳ ゴシック" panose="020B0609070205080204" pitchFamily="49" charset="-128"/>
              <a:ea typeface="ＭＳ ゴシック" panose="020B0609070205080204" pitchFamily="49" charset="-128"/>
            </a:endParaRPr>
          </a:p>
        </p:txBody>
      </p:sp>
      <p:cxnSp>
        <p:nvCxnSpPr>
          <p:cNvPr id="8" name="直線コネクタ 7"/>
          <p:cNvCxnSpPr/>
          <p:nvPr/>
        </p:nvCxnSpPr>
        <p:spPr>
          <a:xfrm>
            <a:off x="1921423" y="4768577"/>
            <a:ext cx="8360567" cy="0"/>
          </a:xfrm>
          <a:prstGeom prst="line">
            <a:avLst/>
          </a:prstGeom>
          <a:ln w="1270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921423" y="3068960"/>
            <a:ext cx="8360567" cy="0"/>
          </a:xfrm>
          <a:prstGeom prst="line">
            <a:avLst/>
          </a:prstGeom>
          <a:ln w="1270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 name="コンテンツ プレースホルダ 2">
            <a:extLst>
              <a:ext uri="{FF2B5EF4-FFF2-40B4-BE49-F238E27FC236}">
                <a16:creationId xmlns:a16="http://schemas.microsoft.com/office/drawing/2014/main" id="{5C7879C4-AB60-B6CF-B33E-CD9B7EC0F6A6}"/>
              </a:ext>
            </a:extLst>
          </p:cNvPr>
          <p:cNvSpPr txBox="1">
            <a:spLocks/>
          </p:cNvSpPr>
          <p:nvPr/>
        </p:nvSpPr>
        <p:spPr>
          <a:xfrm>
            <a:off x="9525" y="5827"/>
            <a:ext cx="12192000" cy="721471"/>
          </a:xfrm>
          <a:prstGeom prst="rect">
            <a:avLst/>
          </a:prstGeom>
          <a:solidFill>
            <a:srgbClr val="F78DE0"/>
          </a:solidFill>
          <a:ln w="15875">
            <a:no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296" indent="0" algn="ctr">
              <a:buFont typeface="Arial" panose="020B0604020202020204" pitchFamily="34" charset="0"/>
              <a:buNone/>
            </a:pPr>
            <a:r>
              <a:rPr lang="ja-JP" altLang="en-US" sz="3200" dirty="0">
                <a:latin typeface="BIZ UDPゴシック" panose="020B0400000000000000" pitchFamily="50" charset="-128"/>
                <a:ea typeface="BIZ UDPゴシック" panose="020B0400000000000000" pitchFamily="50" charset="-128"/>
              </a:rPr>
              <a:t>通報義務①</a:t>
            </a:r>
          </a:p>
        </p:txBody>
      </p:sp>
    </p:spTree>
    <p:extLst>
      <p:ext uri="{BB962C8B-B14F-4D97-AF65-F5344CB8AC3E}">
        <p14:creationId xmlns:p14="http://schemas.microsoft.com/office/powerpoint/2010/main" val="298658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BD2DE-DB71-B862-46F0-CDC6FAD40D0E}"/>
            </a:ext>
          </a:extLst>
        </p:cNvPr>
        <p:cNvGrpSpPr/>
        <p:nvPr/>
      </p:nvGrpSpPr>
      <p:grpSpPr>
        <a:xfrm>
          <a:off x="0" y="0"/>
          <a:ext cx="0" cy="0"/>
          <a:chOff x="0" y="0"/>
          <a:chExt cx="0" cy="0"/>
        </a:xfrm>
      </p:grpSpPr>
      <p:sp>
        <p:nvSpPr>
          <p:cNvPr id="2" name="角丸四角形 1">
            <a:extLst>
              <a:ext uri="{FF2B5EF4-FFF2-40B4-BE49-F238E27FC236}">
                <a16:creationId xmlns:a16="http://schemas.microsoft.com/office/drawing/2014/main" id="{082A3B77-F3EC-246F-3ADB-74F992C61957}"/>
              </a:ext>
            </a:extLst>
          </p:cNvPr>
          <p:cNvSpPr/>
          <p:nvPr/>
        </p:nvSpPr>
        <p:spPr>
          <a:xfrm>
            <a:off x="519545" y="498763"/>
            <a:ext cx="11128664" cy="5857587"/>
          </a:xfrm>
          <a:prstGeom prst="roundRect">
            <a:avLst>
              <a:gd name="adj" fmla="val 4526"/>
            </a:avLst>
          </a:prstGeom>
          <a:noFill/>
          <a:ln w="158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スライド番号プレースホルダー 2">
            <a:extLst>
              <a:ext uri="{FF2B5EF4-FFF2-40B4-BE49-F238E27FC236}">
                <a16:creationId xmlns:a16="http://schemas.microsoft.com/office/drawing/2014/main" id="{99655434-C42F-A2E8-3007-F4DF5FB34A80}"/>
              </a:ext>
            </a:extLst>
          </p:cNvPr>
          <p:cNvSpPr>
            <a:spLocks noGrp="1"/>
          </p:cNvSpPr>
          <p:nvPr>
            <p:ph type="sldNum" sz="quarter" idx="12"/>
          </p:nvPr>
        </p:nvSpPr>
        <p:spPr/>
        <p:txBody>
          <a:bodyPr/>
          <a:lstStyle/>
          <a:p>
            <a:fld id="{D2D8002D-B5B0-4BAC-B1F6-782DDCCE6D9C}" type="slidenum">
              <a:rPr kumimoji="1" lang="ja-JP" altLang="en-US" smtClean="0"/>
              <a:pPr/>
              <a:t>6</a:t>
            </a:fld>
            <a:endParaRPr kumimoji="1" lang="ja-JP" altLang="en-US" dirty="0"/>
          </a:p>
        </p:txBody>
      </p:sp>
      <p:sp>
        <p:nvSpPr>
          <p:cNvPr id="11" name="コンテンツ プレースホルダ 2">
            <a:extLst>
              <a:ext uri="{FF2B5EF4-FFF2-40B4-BE49-F238E27FC236}">
                <a16:creationId xmlns:a16="http://schemas.microsoft.com/office/drawing/2014/main" id="{5680A6B4-C11E-8596-1F4B-4745BDC9D0C0}"/>
              </a:ext>
            </a:extLst>
          </p:cNvPr>
          <p:cNvSpPr txBox="1">
            <a:spLocks/>
          </p:cNvSpPr>
          <p:nvPr/>
        </p:nvSpPr>
        <p:spPr>
          <a:xfrm>
            <a:off x="543791" y="808862"/>
            <a:ext cx="11301844" cy="5465924"/>
          </a:xfrm>
          <a:prstGeom prst="rect">
            <a:avLst/>
          </a:prstGeom>
          <a:ln>
            <a:noFill/>
          </a:ln>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a:lstStyle>
          <a:p>
            <a:pPr marL="148536" indent="0">
              <a:lnSpc>
                <a:spcPct val="150000"/>
              </a:lnSpc>
              <a:buClrTx/>
              <a:buNone/>
            </a:pPr>
            <a:r>
              <a:rPr lang="ja-JP" altLang="en-US" sz="1900" dirty="0">
                <a:solidFill>
                  <a:srgbClr val="FF0000"/>
                </a:solidFill>
                <a:latin typeface="ＭＳ ゴシック" panose="020B0609070205080204" pitchFamily="49" charset="-128"/>
                <a:ea typeface="ＭＳ ゴシック" panose="020B0609070205080204" pitchFamily="49" charset="-128"/>
              </a:rPr>
              <a:t>　</a:t>
            </a:r>
            <a:r>
              <a:rPr lang="ja-JP" altLang="en-US" sz="2400" dirty="0">
                <a:solidFill>
                  <a:srgbClr val="FF0000"/>
                </a:solidFill>
                <a:latin typeface="ＭＳ ゴシック" panose="020B0609070205080204" pitchFamily="49" charset="-128"/>
                <a:ea typeface="ＭＳ ゴシック" panose="020B0609070205080204" pitchFamily="49" charset="-128"/>
              </a:rPr>
              <a:t>●通報は匿名でもすることができます。</a:t>
            </a:r>
            <a:endParaRPr lang="en-US" altLang="ja-JP" sz="2400" dirty="0">
              <a:solidFill>
                <a:srgbClr val="FF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endParaRPr lang="en-US" altLang="ja-JP" sz="2000" dirty="0">
              <a:solidFill>
                <a:srgbClr val="FF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en-US" altLang="ja-JP" sz="2000" dirty="0">
                <a:solidFill>
                  <a:sysClr val="windowText" lastClr="000000"/>
                </a:solidFill>
                <a:latin typeface="ＭＳ ゴシック" panose="020B0609070205080204" pitchFamily="49" charset="-128"/>
                <a:ea typeface="ＭＳ ゴシック" panose="020B0609070205080204" pitchFamily="49" charset="-128"/>
              </a:rPr>
              <a:t>【</a:t>
            </a: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事業所・施設の従業者における障害者虐待について</a:t>
            </a:r>
            <a:r>
              <a:rPr lang="en-US" altLang="ja-JP" sz="2000" dirty="0">
                <a:solidFill>
                  <a:sysClr val="windowText" lastClr="000000"/>
                </a:solidFill>
                <a:latin typeface="ＭＳ ゴシック" panose="020B0609070205080204" pitchFamily="49" charset="-128"/>
                <a:ea typeface="ＭＳ ゴシック" panose="020B0609070205080204" pitchFamily="49" charset="-128"/>
              </a:rPr>
              <a:t>】</a:t>
            </a: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●虐待疑い行為を発見した場合は、まずは被虐待者（被害者）の安全確保を最優先させてく</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ださい。引き離す、支援に入らせないなどの虐待者（疑いを含む。加害者）との分離が</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必要です。また、事業所・施設を所管する市町村（長崎市は長崎市障害者虐待防止セ</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ンター）へ速やかに通報してください。</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●虐待通報は市町村からの指示を待たず、事業所・施設として定めている虐待発見時の</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フローに沿って対応してください。その際に、虐待が多数の利用者に対して、多数の職</a:t>
            </a:r>
            <a:endParaRPr lang="en-US" altLang="ja-JP" sz="2000" dirty="0">
              <a:solidFill>
                <a:sysClr val="windowText" lastClr="000000"/>
              </a:solidFill>
              <a:latin typeface="ＭＳ ゴシック" panose="020B0609070205080204" pitchFamily="49" charset="-128"/>
              <a:ea typeface="ＭＳ ゴシック" panose="020B0609070205080204" pitchFamily="49" charset="-128"/>
            </a:endParaRPr>
          </a:p>
          <a:p>
            <a:pPr marL="148536" indent="0">
              <a:lnSpc>
                <a:spcPct val="150000"/>
              </a:lnSpc>
              <a:buClrTx/>
              <a:buNone/>
            </a:pPr>
            <a:r>
              <a:rPr lang="ja-JP" altLang="en-US" sz="2000" dirty="0">
                <a:solidFill>
                  <a:sysClr val="windowText" lastClr="000000"/>
                </a:solidFill>
                <a:latin typeface="ＭＳ ゴシック" panose="020B0609070205080204" pitchFamily="49" charset="-128"/>
                <a:ea typeface="ＭＳ ゴシック" panose="020B0609070205080204" pitchFamily="49" charset="-128"/>
              </a:rPr>
              <a:t>　　員から行われていないかを必ず確認し、利用者の安全確保を図ってください。</a:t>
            </a:r>
            <a:endParaRPr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endParaRPr>
          </a:p>
          <a:p>
            <a:pPr marL="148536" indent="0" algn="r">
              <a:lnSpc>
                <a:spcPct val="150000"/>
              </a:lnSpc>
              <a:buClrTx/>
              <a:buNone/>
            </a:pPr>
            <a:endParaRPr lang="ja-JP" altLang="en-US" sz="2000" dirty="0">
              <a:solidFill>
                <a:sysClr val="windowText" lastClr="000000"/>
              </a:solidFill>
              <a:latin typeface="ＭＳ ゴシック" panose="020B0609070205080204" pitchFamily="49" charset="-128"/>
              <a:ea typeface="ＭＳ ゴシック" panose="020B0609070205080204" pitchFamily="49" charset="-128"/>
            </a:endParaRPr>
          </a:p>
        </p:txBody>
      </p:sp>
      <p:cxnSp>
        <p:nvCxnSpPr>
          <p:cNvPr id="8" name="直線コネクタ 7">
            <a:extLst>
              <a:ext uri="{FF2B5EF4-FFF2-40B4-BE49-F238E27FC236}">
                <a16:creationId xmlns:a16="http://schemas.microsoft.com/office/drawing/2014/main" id="{4C8D8CE5-8EAD-22AD-A66D-74B5F99423C1}"/>
              </a:ext>
            </a:extLst>
          </p:cNvPr>
          <p:cNvCxnSpPr>
            <a:cxnSpLocks/>
          </p:cNvCxnSpPr>
          <p:nvPr/>
        </p:nvCxnSpPr>
        <p:spPr>
          <a:xfrm>
            <a:off x="965460" y="1713650"/>
            <a:ext cx="10225549" cy="0"/>
          </a:xfrm>
          <a:prstGeom prst="line">
            <a:avLst/>
          </a:prstGeom>
          <a:ln w="1270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 name="コンテンツ プレースホルダ 2">
            <a:extLst>
              <a:ext uri="{FF2B5EF4-FFF2-40B4-BE49-F238E27FC236}">
                <a16:creationId xmlns:a16="http://schemas.microsoft.com/office/drawing/2014/main" id="{2B4CF43E-DB92-137C-F693-9F245F29404D}"/>
              </a:ext>
            </a:extLst>
          </p:cNvPr>
          <p:cNvSpPr txBox="1">
            <a:spLocks/>
          </p:cNvSpPr>
          <p:nvPr/>
        </p:nvSpPr>
        <p:spPr>
          <a:xfrm>
            <a:off x="9525" y="5827"/>
            <a:ext cx="12192000" cy="721471"/>
          </a:xfrm>
          <a:prstGeom prst="rect">
            <a:avLst/>
          </a:prstGeom>
          <a:solidFill>
            <a:srgbClr val="F78DE0"/>
          </a:solidFill>
          <a:ln w="15875">
            <a:no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296" indent="0" algn="ctr">
              <a:buFont typeface="Arial" panose="020B0604020202020204" pitchFamily="34" charset="0"/>
              <a:buNone/>
            </a:pPr>
            <a:r>
              <a:rPr lang="ja-JP" altLang="en-US" sz="3200" dirty="0">
                <a:latin typeface="BIZ UDPゴシック" panose="020B0400000000000000" pitchFamily="50" charset="-128"/>
                <a:ea typeface="BIZ UDPゴシック" panose="020B0400000000000000" pitchFamily="50" charset="-128"/>
              </a:rPr>
              <a:t>通報義務②</a:t>
            </a:r>
          </a:p>
        </p:txBody>
      </p:sp>
    </p:spTree>
    <p:extLst>
      <p:ext uri="{BB962C8B-B14F-4D97-AF65-F5344CB8AC3E}">
        <p14:creationId xmlns:p14="http://schemas.microsoft.com/office/powerpoint/2010/main" val="2146242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7694"/>
            <a:ext cx="12192000" cy="528767"/>
          </a:xfrm>
          <a:solidFill>
            <a:srgbClr val="F78DE0"/>
          </a:solidFill>
        </p:spPr>
        <p:txBody>
          <a:bodyPr>
            <a:noAutofit/>
          </a:bodyPr>
          <a:lstStyle/>
          <a:p>
            <a:pPr algn="ctr"/>
            <a:r>
              <a:rPr lang="ja-JP" altLang="en-US" sz="3200" dirty="0">
                <a:latin typeface="BIZ UDPゴシック" panose="020B0400000000000000" pitchFamily="50" charset="-128"/>
                <a:ea typeface="BIZ UDPゴシック" panose="020B0400000000000000" pitchFamily="50" charset="-128"/>
              </a:rPr>
              <a:t>障害者虐待防止等に係るスキーム</a:t>
            </a:r>
          </a:p>
        </p:txBody>
      </p:sp>
      <p:graphicFrame>
        <p:nvGraphicFramePr>
          <p:cNvPr id="15" name="表 14"/>
          <p:cNvGraphicFramePr>
            <a:graphicFrameLocks noGrp="1"/>
          </p:cNvGraphicFramePr>
          <p:nvPr>
            <p:extLst>
              <p:ext uri="{D42A27DB-BD31-4B8C-83A1-F6EECF244321}">
                <p14:modId xmlns:p14="http://schemas.microsoft.com/office/powerpoint/2010/main" val="1402107460"/>
              </p:ext>
            </p:extLst>
          </p:nvPr>
        </p:nvGraphicFramePr>
        <p:xfrm>
          <a:off x="1914887" y="772617"/>
          <a:ext cx="8399152" cy="2673821"/>
        </p:xfrm>
        <a:graphic>
          <a:graphicData uri="http://schemas.openxmlformats.org/drawingml/2006/table">
            <a:tbl>
              <a:tblPr firstRow="1" bandRow="1">
                <a:tableStyleId>{5940675A-B579-460E-94D1-54222C63F5DA}</a:tableStyleId>
              </a:tblPr>
              <a:tblGrid>
                <a:gridCol w="8399152">
                  <a:extLst>
                    <a:ext uri="{9D8B030D-6E8A-4147-A177-3AD203B41FA5}">
                      <a16:colId xmlns:a16="http://schemas.microsoft.com/office/drawing/2014/main" val="20000"/>
                    </a:ext>
                  </a:extLst>
                </a:gridCol>
              </a:tblGrid>
              <a:tr h="442848">
                <a:tc>
                  <a:txBody>
                    <a:bodyPr/>
                    <a:lstStyle/>
                    <a:p>
                      <a:pPr algn="ctr"/>
                      <a:r>
                        <a:rPr kumimoji="1" lang="ja-JP" altLang="en-US" baseline="0" dirty="0">
                          <a:solidFill>
                            <a:schemeClr val="tx1"/>
                          </a:solidFill>
                          <a:latin typeface="BIZ UDPゴシック" panose="020B0400000000000000" pitchFamily="50" charset="-128"/>
                          <a:ea typeface="BIZ UDPゴシック" panose="020B0400000000000000" pitchFamily="50" charset="-128"/>
                        </a:rPr>
                        <a:t>養 護 者 に よ る 障 害 者 虐 待</a:t>
                      </a:r>
                    </a:p>
                  </a:txBody>
                  <a:tcPr anchor="ctr">
                    <a:solidFill>
                      <a:schemeClr val="accent3">
                        <a:lumMod val="40000"/>
                        <a:lumOff val="60000"/>
                      </a:schemeClr>
                    </a:solidFill>
                  </a:tcPr>
                </a:tc>
                <a:extLst>
                  <a:ext uri="{0D108BD9-81ED-4DB2-BD59-A6C34878D82A}">
                    <a16:rowId xmlns:a16="http://schemas.microsoft.com/office/drawing/2014/main" val="10000"/>
                  </a:ext>
                </a:extLst>
              </a:tr>
              <a:tr h="404378">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市町村の責務</a:t>
                      </a:r>
                      <a:r>
                        <a:rPr kumimoji="1" lang="en-US" altLang="ja-JP"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　相談等、居室確保、連携確保</a:t>
                      </a:r>
                      <a:endParaRPr kumimoji="1" lang="en-US" altLang="ja-JP"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endParaRPr>
                    </a:p>
                  </a:txBody>
                  <a:tcPr anchor="ctr"/>
                </a:tc>
                <a:extLst>
                  <a:ext uri="{0D108BD9-81ED-4DB2-BD59-A6C34878D82A}">
                    <a16:rowId xmlns:a16="http://schemas.microsoft.com/office/drawing/2014/main" val="10001"/>
                  </a:ext>
                </a:extLst>
              </a:tr>
              <a:tr h="1826595">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スキーム</a:t>
                      </a:r>
                      <a:r>
                        <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p>
                    <a:p>
                      <a:pPr marL="0" marR="0" indent="0" algn="l" defTabSz="914400" rtl="0" eaLnBrk="1" fontAlgn="auto" latinLnBrk="0" hangingPunct="1">
                        <a:lnSpc>
                          <a:spcPts val="26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endParaRPr>
                    </a:p>
                    <a:p>
                      <a:pPr marL="0" marR="0" indent="0" algn="l" defTabSz="914400" rtl="0" eaLnBrk="1" fontAlgn="auto" latinLnBrk="0" hangingPunct="1">
                        <a:lnSpc>
                          <a:spcPts val="26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endParaRPr>
                    </a:p>
                    <a:p>
                      <a:pPr>
                        <a:lnSpc>
                          <a:spcPts val="2600"/>
                        </a:lnSpc>
                      </a:pPr>
                      <a:endParaRPr lang="ja-JP" altLang="en-US" sz="18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02"/>
                  </a:ext>
                </a:extLst>
              </a:tr>
            </a:tbl>
          </a:graphicData>
        </a:graphic>
      </p:graphicFrame>
      <p:grpSp>
        <p:nvGrpSpPr>
          <p:cNvPr id="6" name="グループ化 5">
            <a:extLst>
              <a:ext uri="{FF2B5EF4-FFF2-40B4-BE49-F238E27FC236}">
                <a16:creationId xmlns:a16="http://schemas.microsoft.com/office/drawing/2014/main" id="{9EF2BF52-F64B-C228-E5E5-BD83B0D2DC57}"/>
              </a:ext>
            </a:extLst>
          </p:cNvPr>
          <p:cNvGrpSpPr/>
          <p:nvPr/>
        </p:nvGrpSpPr>
        <p:grpSpPr>
          <a:xfrm>
            <a:off x="2029644" y="2052808"/>
            <a:ext cx="7128792" cy="1155713"/>
            <a:chOff x="2029644" y="2052808"/>
            <a:chExt cx="7128792" cy="1155713"/>
          </a:xfrm>
        </p:grpSpPr>
        <p:sp>
          <p:nvSpPr>
            <p:cNvPr id="18" name="テキスト ボックス 17"/>
            <p:cNvSpPr txBox="1"/>
            <p:nvPr/>
          </p:nvSpPr>
          <p:spPr>
            <a:xfrm>
              <a:off x="2029644" y="2052808"/>
              <a:ext cx="1152128" cy="369332"/>
            </a:xfrm>
            <a:prstGeom prst="rect">
              <a:avLst/>
            </a:prstGeom>
            <a:noFill/>
            <a:ln>
              <a:solidFill>
                <a:schemeClr val="tx1"/>
              </a:solidFill>
            </a:ln>
            <a:effectLst>
              <a:glow rad="63500">
                <a:schemeClr val="accent3">
                  <a:satMod val="175000"/>
                  <a:alpha val="40000"/>
                </a:schemeClr>
              </a:glow>
              <a:innerShdw blurRad="63500" dist="50800" dir="2700000">
                <a:schemeClr val="tx1">
                  <a:alpha val="10000"/>
                </a:schemeClr>
              </a:innerShdw>
            </a:effectLst>
            <a:scene3d>
              <a:camera prst="orthographicFront"/>
              <a:lightRig rig="threePt" dir="t"/>
            </a:scene3d>
            <a:sp3d>
              <a:bevelT w="165100" prst="coolSlant"/>
            </a:sp3d>
          </p:spPr>
          <p:txBody>
            <a:bodyPr wrap="square" rtlCol="0">
              <a:spAutoFit/>
            </a:bodyPr>
            <a:lstStyle/>
            <a:p>
              <a:r>
                <a:rPr lang="ja-JP" altLang="en-US" dirty="0">
                  <a:solidFill>
                    <a:prstClr val="black"/>
                  </a:solidFill>
                  <a:latin typeface="BIZ UDPゴシック" panose="020B0400000000000000" pitchFamily="50" charset="-128"/>
                  <a:ea typeface="BIZ UDPゴシック" panose="020B0400000000000000" pitchFamily="50" charset="-128"/>
                </a:rPr>
                <a:t>虐待発見</a:t>
              </a:r>
            </a:p>
          </p:txBody>
        </p:sp>
        <p:sp>
          <p:nvSpPr>
            <p:cNvPr id="19" name="テキスト ボックス 18"/>
            <p:cNvSpPr txBox="1"/>
            <p:nvPr/>
          </p:nvSpPr>
          <p:spPr>
            <a:xfrm>
              <a:off x="4909964" y="2052808"/>
              <a:ext cx="1152128" cy="369332"/>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市町村</a:t>
              </a:r>
            </a:p>
          </p:txBody>
        </p:sp>
        <p:sp>
          <p:nvSpPr>
            <p:cNvPr id="20" name="テキスト ボックス 19"/>
            <p:cNvSpPr txBox="1"/>
            <p:nvPr/>
          </p:nvSpPr>
          <p:spPr>
            <a:xfrm>
              <a:off x="4909964" y="2544365"/>
              <a:ext cx="4248472" cy="664156"/>
            </a:xfrm>
            <a:prstGeom prst="rect">
              <a:avLst/>
            </a:prstGeom>
            <a:noFill/>
            <a:ln>
              <a:solidFill>
                <a:schemeClr val="tx1"/>
              </a:solidFill>
            </a:ln>
          </p:spPr>
          <p:txBody>
            <a:bodyPr wrap="square" rtlCol="0">
              <a:spAutoFit/>
            </a:bodyPr>
            <a:lstStyle/>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①事実確認（立入調査等）</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②措置（一時保護、後見審判請求）</a:t>
              </a:r>
            </a:p>
          </p:txBody>
        </p:sp>
        <p:cxnSp>
          <p:nvCxnSpPr>
            <p:cNvPr id="21" name="直線矢印コネクタ 20"/>
            <p:cNvCxnSpPr>
              <a:endCxn id="19" idx="1"/>
            </p:cNvCxnSpPr>
            <p:nvPr/>
          </p:nvCxnSpPr>
          <p:spPr>
            <a:xfrm>
              <a:off x="3181772" y="2237474"/>
              <a:ext cx="1728192"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3446587" y="2268251"/>
              <a:ext cx="1152128"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通報</a:t>
              </a:r>
            </a:p>
          </p:txBody>
        </p:sp>
      </p:grpSp>
      <p:graphicFrame>
        <p:nvGraphicFramePr>
          <p:cNvPr id="23" name="表 22"/>
          <p:cNvGraphicFramePr>
            <a:graphicFrameLocks noGrp="1"/>
          </p:cNvGraphicFramePr>
          <p:nvPr>
            <p:extLst>
              <p:ext uri="{D42A27DB-BD31-4B8C-83A1-F6EECF244321}">
                <p14:modId xmlns:p14="http://schemas.microsoft.com/office/powerpoint/2010/main" val="2627886666"/>
              </p:ext>
            </p:extLst>
          </p:nvPr>
        </p:nvGraphicFramePr>
        <p:xfrm>
          <a:off x="1847528" y="3697982"/>
          <a:ext cx="8496944" cy="2683346"/>
        </p:xfrm>
        <a:graphic>
          <a:graphicData uri="http://schemas.openxmlformats.org/drawingml/2006/table">
            <a:tbl>
              <a:tblPr firstRow="1" bandRow="1">
                <a:tableStyleId>{5940675A-B579-460E-94D1-54222C63F5DA}</a:tableStyleId>
              </a:tblPr>
              <a:tblGrid>
                <a:gridCol w="8496944">
                  <a:extLst>
                    <a:ext uri="{9D8B030D-6E8A-4147-A177-3AD203B41FA5}">
                      <a16:colId xmlns:a16="http://schemas.microsoft.com/office/drawing/2014/main" val="20000"/>
                    </a:ext>
                  </a:extLst>
                </a:gridCol>
              </a:tblGrid>
              <a:tr h="442848">
                <a:tc>
                  <a:txBody>
                    <a:bodyPr/>
                    <a:lstStyle/>
                    <a:p>
                      <a:pPr algn="ctr"/>
                      <a:r>
                        <a:rPr kumimoji="1" lang="ja-JP" altLang="en-US" baseline="0" dirty="0">
                          <a:solidFill>
                            <a:schemeClr val="tx1"/>
                          </a:solidFill>
                          <a:latin typeface="BIZ UDPゴシック" panose="020B0400000000000000" pitchFamily="50" charset="-128"/>
                          <a:ea typeface="BIZ UDPゴシック" panose="020B0400000000000000" pitchFamily="50" charset="-128"/>
                        </a:rPr>
                        <a:t>障害者福祉施設従事者等による障害者虐待</a:t>
                      </a:r>
                    </a:p>
                  </a:txBody>
                  <a:tcPr anchor="ctr">
                    <a:solidFill>
                      <a:schemeClr val="accent3">
                        <a:lumMod val="40000"/>
                        <a:lumOff val="60000"/>
                      </a:schemeClr>
                    </a:solidFill>
                  </a:tcPr>
                </a:tc>
                <a:extLst>
                  <a:ext uri="{0D108BD9-81ED-4DB2-BD59-A6C34878D82A}">
                    <a16:rowId xmlns:a16="http://schemas.microsoft.com/office/drawing/2014/main" val="10000"/>
                  </a:ext>
                </a:extLst>
              </a:tr>
              <a:tr h="404378">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設置者等の責務</a:t>
                      </a:r>
                      <a:r>
                        <a:rPr kumimoji="1" lang="en-US" altLang="ja-JP"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5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　当該施設等における障害者に対する虐待防止等のための措置を実施</a:t>
                      </a:r>
                    </a:p>
                  </a:txBody>
                  <a:tcPr anchor="ctr"/>
                </a:tc>
                <a:extLst>
                  <a:ext uri="{0D108BD9-81ED-4DB2-BD59-A6C34878D82A}">
                    <a16:rowId xmlns:a16="http://schemas.microsoft.com/office/drawing/2014/main" val="10001"/>
                  </a:ext>
                </a:extLst>
              </a:tr>
              <a:tr h="1836120">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スキーム</a:t>
                      </a:r>
                      <a:r>
                        <a:rPr kumimoji="1" lang="en-US" altLang="ja-JP"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p>
                  </a:txBody>
                  <a:tcPr/>
                </a:tc>
                <a:extLst>
                  <a:ext uri="{0D108BD9-81ED-4DB2-BD59-A6C34878D82A}">
                    <a16:rowId xmlns:a16="http://schemas.microsoft.com/office/drawing/2014/main" val="10002"/>
                  </a:ext>
                </a:extLst>
              </a:tr>
            </a:tbl>
          </a:graphicData>
        </a:graphic>
      </p:graphicFrame>
      <p:grpSp>
        <p:nvGrpSpPr>
          <p:cNvPr id="8" name="グループ化 7">
            <a:extLst>
              <a:ext uri="{FF2B5EF4-FFF2-40B4-BE49-F238E27FC236}">
                <a16:creationId xmlns:a16="http://schemas.microsoft.com/office/drawing/2014/main" id="{161168EF-8D1D-73A0-D485-8C7A4F2AFB46}"/>
              </a:ext>
            </a:extLst>
          </p:cNvPr>
          <p:cNvGrpSpPr/>
          <p:nvPr/>
        </p:nvGrpSpPr>
        <p:grpSpPr>
          <a:xfrm>
            <a:off x="2015927" y="4960218"/>
            <a:ext cx="7536456" cy="1187004"/>
            <a:chOff x="2015927" y="4960218"/>
            <a:chExt cx="7536456" cy="1187004"/>
          </a:xfrm>
        </p:grpSpPr>
        <p:sp>
          <p:nvSpPr>
            <p:cNvPr id="10" name="テキスト ボックス 9"/>
            <p:cNvSpPr txBox="1"/>
            <p:nvPr/>
          </p:nvSpPr>
          <p:spPr>
            <a:xfrm>
              <a:off x="2015927" y="4960218"/>
              <a:ext cx="1152128" cy="369332"/>
            </a:xfrm>
            <a:prstGeom prst="rect">
              <a:avLst/>
            </a:prstGeom>
            <a:noFill/>
            <a:ln>
              <a:solidFill>
                <a:schemeClr val="tx1"/>
              </a:solidFill>
            </a:ln>
            <a:effectLst>
              <a:glow rad="63500">
                <a:schemeClr val="accent3">
                  <a:satMod val="175000"/>
                  <a:alpha val="40000"/>
                </a:schemeClr>
              </a:glow>
              <a:innerShdw blurRad="63500" dist="50800" dir="2700000">
                <a:schemeClr val="tx1">
                  <a:alpha val="10000"/>
                </a:schemeClr>
              </a:innerShdw>
            </a:effectLst>
            <a:scene3d>
              <a:camera prst="orthographicFront"/>
              <a:lightRig rig="threePt" dir="t"/>
            </a:scene3d>
            <a:sp3d>
              <a:bevelT w="165100" prst="coolSlant"/>
            </a:sp3d>
          </p:spPr>
          <p:txBody>
            <a:bodyPr wrap="square" rtlCol="0">
              <a:spAutoFit/>
            </a:bodyPr>
            <a:lstStyle/>
            <a:p>
              <a:r>
                <a:rPr lang="ja-JP" altLang="en-US" dirty="0">
                  <a:solidFill>
                    <a:prstClr val="black"/>
                  </a:solidFill>
                  <a:latin typeface="BIZ UDPゴシック" panose="020B0400000000000000" pitchFamily="50" charset="-128"/>
                  <a:ea typeface="BIZ UDPゴシック" panose="020B0400000000000000" pitchFamily="50" charset="-128"/>
                </a:rPr>
                <a:t>虐待発見</a:t>
              </a:r>
            </a:p>
          </p:txBody>
        </p:sp>
        <p:sp>
          <p:nvSpPr>
            <p:cNvPr id="11" name="テキスト ボックス 10"/>
            <p:cNvSpPr txBox="1"/>
            <p:nvPr/>
          </p:nvSpPr>
          <p:spPr>
            <a:xfrm>
              <a:off x="4007768" y="4963641"/>
              <a:ext cx="1152128" cy="369332"/>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市町村</a:t>
              </a:r>
            </a:p>
          </p:txBody>
        </p:sp>
        <p:sp>
          <p:nvSpPr>
            <p:cNvPr id="12" name="テキスト ボックス 11"/>
            <p:cNvSpPr txBox="1"/>
            <p:nvPr/>
          </p:nvSpPr>
          <p:spPr>
            <a:xfrm>
              <a:off x="6022850" y="5483066"/>
              <a:ext cx="3529533" cy="664156"/>
            </a:xfrm>
            <a:prstGeom prst="rect">
              <a:avLst/>
            </a:prstGeom>
            <a:noFill/>
            <a:ln>
              <a:solidFill>
                <a:schemeClr val="tx1"/>
              </a:solidFill>
            </a:ln>
          </p:spPr>
          <p:txBody>
            <a:bodyPr wrap="square" rtlCol="0">
              <a:spAutoFit/>
            </a:bodyPr>
            <a:lstStyle/>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①監督権限等の適切な行使</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②措置等の公表</a:t>
              </a:r>
            </a:p>
          </p:txBody>
        </p:sp>
        <p:cxnSp>
          <p:nvCxnSpPr>
            <p:cNvPr id="14" name="直線矢印コネクタ 13"/>
            <p:cNvCxnSpPr/>
            <p:nvPr/>
          </p:nvCxnSpPr>
          <p:spPr>
            <a:xfrm>
              <a:off x="3168055" y="5144884"/>
              <a:ext cx="840879"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158530" y="5175661"/>
              <a:ext cx="70522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通報</a:t>
              </a:r>
            </a:p>
          </p:txBody>
        </p:sp>
        <p:sp>
          <p:nvSpPr>
            <p:cNvPr id="24" name="テキスト ボックス 23"/>
            <p:cNvSpPr txBox="1"/>
            <p:nvPr/>
          </p:nvSpPr>
          <p:spPr>
            <a:xfrm>
              <a:off x="6014467" y="4973166"/>
              <a:ext cx="1152128" cy="369332"/>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都道府県</a:t>
              </a:r>
            </a:p>
          </p:txBody>
        </p:sp>
        <p:sp>
          <p:nvSpPr>
            <p:cNvPr id="26" name="テキスト ボックス 25"/>
            <p:cNvSpPr txBox="1"/>
            <p:nvPr/>
          </p:nvSpPr>
          <p:spPr>
            <a:xfrm>
              <a:off x="5231904" y="5167357"/>
              <a:ext cx="68617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報告</a:t>
              </a:r>
            </a:p>
          </p:txBody>
        </p:sp>
        <p:cxnSp>
          <p:nvCxnSpPr>
            <p:cNvPr id="27" name="直線矢印コネクタ 26"/>
            <p:cNvCxnSpPr/>
            <p:nvPr/>
          </p:nvCxnSpPr>
          <p:spPr>
            <a:xfrm>
              <a:off x="5159896" y="5156343"/>
              <a:ext cx="840879"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9" name="スライド番号プレースホルダー 8">
            <a:extLst>
              <a:ext uri="{FF2B5EF4-FFF2-40B4-BE49-F238E27FC236}">
                <a16:creationId xmlns:a16="http://schemas.microsoft.com/office/drawing/2014/main" id="{8C1422F6-5061-4AD3-2708-1D4B58E6535A}"/>
              </a:ext>
            </a:extLst>
          </p:cNvPr>
          <p:cNvSpPr>
            <a:spLocks noGrp="1"/>
          </p:cNvSpPr>
          <p:nvPr>
            <p:ph type="sldNum" sz="quarter" idx="12"/>
          </p:nvPr>
        </p:nvSpPr>
        <p:spPr/>
        <p:txBody>
          <a:bodyPr/>
          <a:lstStyle/>
          <a:p>
            <a:fld id="{CC057153-B650-4DEB-B370-79DDCFDCE934}" type="slidenum">
              <a:rPr lang="en-US" smtClean="0"/>
              <a:t>7</a:t>
            </a:fld>
            <a:endParaRPr lang="en-US"/>
          </a:p>
        </p:txBody>
      </p:sp>
    </p:spTree>
    <p:extLst>
      <p:ext uri="{BB962C8B-B14F-4D97-AF65-F5344CB8AC3E}">
        <p14:creationId xmlns:p14="http://schemas.microsoft.com/office/powerpoint/2010/main" val="4229437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表 22"/>
          <p:cNvGraphicFramePr>
            <a:graphicFrameLocks noGrp="1"/>
          </p:cNvGraphicFramePr>
          <p:nvPr>
            <p:extLst>
              <p:ext uri="{D42A27DB-BD31-4B8C-83A1-F6EECF244321}">
                <p14:modId xmlns:p14="http://schemas.microsoft.com/office/powerpoint/2010/main" val="579360661"/>
              </p:ext>
            </p:extLst>
          </p:nvPr>
        </p:nvGraphicFramePr>
        <p:xfrm>
          <a:off x="1651497" y="1143968"/>
          <a:ext cx="8496944" cy="3752530"/>
        </p:xfrm>
        <a:graphic>
          <a:graphicData uri="http://schemas.openxmlformats.org/drawingml/2006/table">
            <a:tbl>
              <a:tblPr firstRow="1" bandRow="1">
                <a:tableStyleId>{5940675A-B579-460E-94D1-54222C63F5DA}</a:tableStyleId>
              </a:tblPr>
              <a:tblGrid>
                <a:gridCol w="8496944">
                  <a:extLst>
                    <a:ext uri="{9D8B030D-6E8A-4147-A177-3AD203B41FA5}">
                      <a16:colId xmlns:a16="http://schemas.microsoft.com/office/drawing/2014/main" val="20000"/>
                    </a:ext>
                  </a:extLst>
                </a:gridCol>
              </a:tblGrid>
              <a:tr h="442848">
                <a:tc>
                  <a:txBody>
                    <a:bodyPr/>
                    <a:lstStyle/>
                    <a:p>
                      <a:pPr algn="ctr"/>
                      <a:r>
                        <a:rPr kumimoji="1" lang="ja-JP" altLang="en-US" sz="2000" baseline="0" dirty="0">
                          <a:solidFill>
                            <a:schemeClr val="tx1"/>
                          </a:solidFill>
                          <a:latin typeface="BIZ UDPゴシック" panose="020B0400000000000000" pitchFamily="50" charset="-128"/>
                          <a:ea typeface="BIZ UDPゴシック" panose="020B0400000000000000" pitchFamily="50" charset="-128"/>
                        </a:rPr>
                        <a:t>使 用 者 に よ る 障 害 者 虐 待</a:t>
                      </a:r>
                    </a:p>
                  </a:txBody>
                  <a:tcPr anchor="ctr">
                    <a:solidFill>
                      <a:schemeClr val="accent3">
                        <a:lumMod val="40000"/>
                        <a:lumOff val="60000"/>
                      </a:schemeClr>
                    </a:solidFill>
                  </a:tcPr>
                </a:tc>
                <a:extLst>
                  <a:ext uri="{0D108BD9-81ED-4DB2-BD59-A6C34878D82A}">
                    <a16:rowId xmlns:a16="http://schemas.microsoft.com/office/drawing/2014/main" val="10000"/>
                  </a:ext>
                </a:extLst>
              </a:tr>
              <a:tr h="524882">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事業主の責務</a:t>
                      </a:r>
                      <a:r>
                        <a:rPr kumimoji="1" lang="en-US" altLang="ja-JP" sz="16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6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　当該事業所における障害者に対する虐待防止等のための措置を実施</a:t>
                      </a:r>
                    </a:p>
                  </a:txBody>
                  <a:tcPr anchor="ctr"/>
                </a:tc>
                <a:extLst>
                  <a:ext uri="{0D108BD9-81ED-4DB2-BD59-A6C34878D82A}">
                    <a16:rowId xmlns:a16="http://schemas.microsoft.com/office/drawing/2014/main" val="10001"/>
                  </a:ext>
                </a:extLst>
              </a:tr>
              <a:tr h="2784800">
                <a:tc>
                  <a:txBody>
                    <a:bodyPr/>
                    <a:lstStyle/>
                    <a:p>
                      <a:pPr marL="0" marR="0" indent="0" algn="l" defTabSz="914400" rtl="0" eaLnBrk="1" fontAlgn="auto" latinLnBrk="0" hangingPunct="1">
                        <a:lnSpc>
                          <a:spcPts val="12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endParaRPr>
                    </a:p>
                    <a:p>
                      <a:pPr marL="0" marR="0" indent="0" algn="l" defTabSz="914400" rtl="0" eaLnBrk="1" fontAlgn="auto" latinLnBrk="0" hangingPunct="1">
                        <a:lnSpc>
                          <a:spcPts val="26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20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スキーム</a:t>
                      </a:r>
                      <a:r>
                        <a:rPr kumimoji="1" lang="en-US" altLang="ja-JP" sz="2000" b="0" i="0" u="none" strike="noStrike" kern="120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cs typeface="+mn-cs"/>
                        </a:rPr>
                        <a:t>]</a:t>
                      </a:r>
                    </a:p>
                  </a:txBody>
                  <a:tcPr/>
                </a:tc>
                <a:extLst>
                  <a:ext uri="{0D108BD9-81ED-4DB2-BD59-A6C34878D82A}">
                    <a16:rowId xmlns:a16="http://schemas.microsoft.com/office/drawing/2014/main" val="10002"/>
                  </a:ext>
                </a:extLst>
              </a:tr>
            </a:tbl>
          </a:graphicData>
        </a:graphic>
      </p:graphicFrame>
      <p:sp>
        <p:nvSpPr>
          <p:cNvPr id="25" name="タイトル 1"/>
          <p:cNvSpPr txBox="1">
            <a:spLocks/>
          </p:cNvSpPr>
          <p:nvPr/>
        </p:nvSpPr>
        <p:spPr>
          <a:xfrm>
            <a:off x="9120336" y="130622"/>
            <a:ext cx="1440160" cy="634082"/>
          </a:xfrm>
          <a:prstGeom prst="rect">
            <a:avLst/>
          </a:prstGeom>
        </p:spPr>
        <p:txBody>
          <a:bodyPr anchor="ctr">
            <a:normAutofit/>
          </a:bodyPr>
          <a:lst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ja-JP" altLang="en-US" sz="1800" dirty="0">
                <a:solidFill>
                  <a:prstClr val="black">
                    <a:lumMod val="75000"/>
                    <a:lumOff val="25000"/>
                  </a:prstClr>
                </a:solidFill>
              </a:rPr>
              <a:t>－つづき－ </a:t>
            </a:r>
            <a:endParaRPr lang="ja-JP" altLang="en-US" sz="1800" dirty="0">
              <a:solidFill>
                <a:srgbClr val="323232">
                  <a:satMod val="130000"/>
                </a:srgbClr>
              </a:solidFill>
            </a:endParaRPr>
          </a:p>
        </p:txBody>
      </p:sp>
      <p:grpSp>
        <p:nvGrpSpPr>
          <p:cNvPr id="9" name="グループ化 8">
            <a:extLst>
              <a:ext uri="{FF2B5EF4-FFF2-40B4-BE49-F238E27FC236}">
                <a16:creationId xmlns:a16="http://schemas.microsoft.com/office/drawing/2014/main" id="{AC4DCF94-F620-A794-4628-B0B0A37410B4}"/>
              </a:ext>
            </a:extLst>
          </p:cNvPr>
          <p:cNvGrpSpPr/>
          <p:nvPr/>
        </p:nvGrpSpPr>
        <p:grpSpPr>
          <a:xfrm>
            <a:off x="2181210" y="2937306"/>
            <a:ext cx="7200800" cy="1355726"/>
            <a:chOff x="2181210" y="2937306"/>
            <a:chExt cx="7200800" cy="1355726"/>
          </a:xfrm>
        </p:grpSpPr>
        <p:grpSp>
          <p:nvGrpSpPr>
            <p:cNvPr id="8" name="グループ化 7"/>
            <p:cNvGrpSpPr/>
            <p:nvPr/>
          </p:nvGrpSpPr>
          <p:grpSpPr>
            <a:xfrm>
              <a:off x="2181210" y="2953732"/>
              <a:ext cx="7200800" cy="1339300"/>
              <a:chOff x="683568" y="3733110"/>
              <a:chExt cx="7200800" cy="1339300"/>
            </a:xfrm>
          </p:grpSpPr>
          <p:sp>
            <p:nvSpPr>
              <p:cNvPr id="10" name="テキスト ボックス 9"/>
              <p:cNvSpPr txBox="1"/>
              <p:nvPr/>
            </p:nvSpPr>
            <p:spPr>
              <a:xfrm>
                <a:off x="683568" y="3861048"/>
                <a:ext cx="360040" cy="1200329"/>
              </a:xfrm>
              <a:prstGeom prst="rect">
                <a:avLst/>
              </a:prstGeom>
              <a:noFill/>
              <a:ln>
                <a:solidFill>
                  <a:schemeClr val="tx1"/>
                </a:solidFill>
              </a:ln>
              <a:effectLst>
                <a:glow rad="63500">
                  <a:schemeClr val="accent3">
                    <a:satMod val="175000"/>
                    <a:alpha val="40000"/>
                  </a:schemeClr>
                </a:glow>
                <a:innerShdw blurRad="63500" dist="50800" dir="2700000">
                  <a:schemeClr val="tx1">
                    <a:alpha val="10000"/>
                  </a:schemeClr>
                </a:innerShdw>
              </a:effectLst>
              <a:scene3d>
                <a:camera prst="orthographicFront"/>
                <a:lightRig rig="threePt" dir="t"/>
              </a:scene3d>
              <a:sp3d>
                <a:bevelT w="165100" prst="coolSlant"/>
              </a:sp3d>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虐</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待</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発</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見</a:t>
                </a:r>
              </a:p>
            </p:txBody>
          </p:sp>
          <p:sp>
            <p:nvSpPr>
              <p:cNvPr id="11" name="テキスト ボックス 10"/>
              <p:cNvSpPr txBox="1"/>
              <p:nvPr/>
            </p:nvSpPr>
            <p:spPr>
              <a:xfrm>
                <a:off x="1907704" y="4149080"/>
                <a:ext cx="360040" cy="923330"/>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市</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町</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村</a:t>
                </a:r>
              </a:p>
            </p:txBody>
          </p:sp>
          <p:sp>
            <p:nvSpPr>
              <p:cNvPr id="12" name="テキスト ボックス 11"/>
              <p:cNvSpPr txBox="1"/>
              <p:nvPr/>
            </p:nvSpPr>
            <p:spPr>
              <a:xfrm>
                <a:off x="4354835" y="4383896"/>
                <a:ext cx="3529533" cy="664156"/>
              </a:xfrm>
              <a:prstGeom prst="rect">
                <a:avLst/>
              </a:prstGeom>
              <a:noFill/>
              <a:ln>
                <a:solidFill>
                  <a:schemeClr val="tx1"/>
                </a:solidFill>
              </a:ln>
            </p:spPr>
            <p:txBody>
              <a:bodyPr wrap="square" rtlCol="0">
                <a:spAutoFit/>
              </a:bodyPr>
              <a:lstStyle/>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①監督権限等の適切な行使</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nSpc>
                    <a:spcPts val="2400"/>
                  </a:lnSpc>
                </a:pPr>
                <a:r>
                  <a:rPr lang="ja-JP" altLang="en-US" dirty="0">
                    <a:solidFill>
                      <a:prstClr val="black"/>
                    </a:solidFill>
                    <a:latin typeface="BIZ UDPゴシック" panose="020B0400000000000000" pitchFamily="50" charset="-128"/>
                    <a:ea typeface="BIZ UDPゴシック" panose="020B0400000000000000" pitchFamily="50" charset="-128"/>
                  </a:rPr>
                  <a:t>②措置等の公表</a:t>
                </a:r>
              </a:p>
            </p:txBody>
          </p:sp>
          <p:cxnSp>
            <p:nvCxnSpPr>
              <p:cNvPr id="14" name="直線矢印コネクタ 13"/>
              <p:cNvCxnSpPr/>
              <p:nvPr/>
            </p:nvCxnSpPr>
            <p:spPr>
              <a:xfrm>
                <a:off x="1043608" y="4045714"/>
                <a:ext cx="2061183" cy="11459"/>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104791" y="3852743"/>
                <a:ext cx="387089" cy="1200329"/>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都</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道</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府</a:t>
                </a:r>
                <a:endParaRPr lang="en-US" altLang="ja-JP" dirty="0">
                  <a:solidFill>
                    <a:prstClr val="black"/>
                  </a:solidFill>
                  <a:latin typeface="BIZ UDPゴシック" panose="020B0400000000000000" pitchFamily="50" charset="-128"/>
                  <a:ea typeface="BIZ UDPゴシック" panose="020B0400000000000000" pitchFamily="50" charset="-128"/>
                </a:endParaRPr>
              </a:p>
              <a:p>
                <a:pPr algn="ctr"/>
                <a:r>
                  <a:rPr lang="ja-JP" altLang="en-US" dirty="0">
                    <a:solidFill>
                      <a:prstClr val="black"/>
                    </a:solidFill>
                    <a:latin typeface="BIZ UDPゴシック" panose="020B0400000000000000" pitchFamily="50" charset="-128"/>
                    <a:ea typeface="BIZ UDPゴシック" panose="020B0400000000000000" pitchFamily="50" charset="-128"/>
                  </a:rPr>
                  <a:t>県</a:t>
                </a:r>
              </a:p>
            </p:txBody>
          </p:sp>
          <p:sp>
            <p:nvSpPr>
              <p:cNvPr id="26" name="テキスト ボックス 25"/>
              <p:cNvSpPr txBox="1"/>
              <p:nvPr/>
            </p:nvSpPr>
            <p:spPr>
              <a:xfrm>
                <a:off x="3537024" y="3733110"/>
                <a:ext cx="68617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報告</a:t>
                </a:r>
              </a:p>
            </p:txBody>
          </p:sp>
          <p:cxnSp>
            <p:nvCxnSpPr>
              <p:cNvPr id="27" name="直線矢印コネクタ 26"/>
              <p:cNvCxnSpPr/>
              <p:nvPr/>
            </p:nvCxnSpPr>
            <p:spPr>
              <a:xfrm>
                <a:off x="3508449" y="4057173"/>
                <a:ext cx="840879"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1043608" y="4869160"/>
                <a:ext cx="840879"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360366" y="3874689"/>
                <a:ext cx="931714" cy="369332"/>
              </a:xfrm>
              <a:prstGeom prst="rect">
                <a:avLst/>
              </a:prstGeom>
              <a:noFill/>
              <a:ln>
                <a:solidFill>
                  <a:schemeClr val="tx1"/>
                </a:solidFill>
              </a:ln>
              <a:effectLst>
                <a:glow rad="63500">
                  <a:schemeClr val="accent3">
                    <a:satMod val="175000"/>
                    <a:alpha val="40000"/>
                  </a:schemeClr>
                </a:glow>
              </a:effectLst>
            </p:spPr>
            <p:txBody>
              <a:bodyPr wrap="square" rtlCol="0">
                <a:spAutoFit/>
              </a:bodyPr>
              <a:lstStyle/>
              <a:p>
                <a:pPr algn="ctr"/>
                <a:r>
                  <a:rPr lang="ja-JP" altLang="en-US" dirty="0">
                    <a:solidFill>
                      <a:prstClr val="black"/>
                    </a:solidFill>
                    <a:latin typeface="BIZ UDPゴシック" panose="020B0400000000000000" pitchFamily="50" charset="-128"/>
                    <a:ea typeface="BIZ UDPゴシック" panose="020B0400000000000000" pitchFamily="50" charset="-128"/>
                  </a:rPr>
                  <a:t>労働局</a:t>
                </a:r>
              </a:p>
            </p:txBody>
          </p:sp>
          <p:sp>
            <p:nvSpPr>
              <p:cNvPr id="30" name="テキスト ボックス 29"/>
              <p:cNvSpPr txBox="1"/>
              <p:nvPr/>
            </p:nvSpPr>
            <p:spPr>
              <a:xfrm>
                <a:off x="1111436" y="4489582"/>
                <a:ext cx="70522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通報</a:t>
                </a:r>
              </a:p>
            </p:txBody>
          </p:sp>
          <p:sp>
            <p:nvSpPr>
              <p:cNvPr id="31" name="テキスト ボックス 30"/>
              <p:cNvSpPr txBox="1"/>
              <p:nvPr/>
            </p:nvSpPr>
            <p:spPr>
              <a:xfrm>
                <a:off x="2299780" y="4477687"/>
                <a:ext cx="70522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通知</a:t>
                </a:r>
              </a:p>
            </p:txBody>
          </p:sp>
          <p:cxnSp>
            <p:nvCxnSpPr>
              <p:cNvPr id="32" name="直線矢印コネクタ 31"/>
              <p:cNvCxnSpPr/>
              <p:nvPr/>
            </p:nvCxnSpPr>
            <p:spPr>
              <a:xfrm>
                <a:off x="2258219" y="4871045"/>
                <a:ext cx="840879"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9" name="テキスト ボックス 18"/>
            <p:cNvSpPr txBox="1"/>
            <p:nvPr/>
          </p:nvSpPr>
          <p:spPr>
            <a:xfrm>
              <a:off x="3232755" y="2937306"/>
              <a:ext cx="705222" cy="307777"/>
            </a:xfrm>
            <a:prstGeom prst="rect">
              <a:avLst/>
            </a:prstGeom>
            <a:noFill/>
            <a:ln>
              <a:noFill/>
            </a:ln>
          </p:spPr>
          <p:txBody>
            <a:bodyPr wrap="square" rtlCol="0">
              <a:spAutoFit/>
            </a:bodyPr>
            <a:lstStyle/>
            <a:p>
              <a:pPr algn="ctr"/>
              <a:r>
                <a:rPr lang="ja-JP" altLang="en-US" sz="1400" dirty="0">
                  <a:solidFill>
                    <a:prstClr val="black"/>
                  </a:solidFill>
                  <a:latin typeface="BIZ UDPゴシック" panose="020B0400000000000000" pitchFamily="50" charset="-128"/>
                  <a:ea typeface="BIZ UDPゴシック" panose="020B0400000000000000" pitchFamily="50" charset="-128"/>
                </a:rPr>
                <a:t>通報</a:t>
              </a:r>
            </a:p>
          </p:txBody>
        </p:sp>
      </p:grpSp>
      <p:sp>
        <p:nvSpPr>
          <p:cNvPr id="15" name="スライド番号プレースホルダー 14">
            <a:extLst>
              <a:ext uri="{FF2B5EF4-FFF2-40B4-BE49-F238E27FC236}">
                <a16:creationId xmlns:a16="http://schemas.microsoft.com/office/drawing/2014/main" id="{ABA685D4-1A20-10E1-DB59-23B463903678}"/>
              </a:ext>
            </a:extLst>
          </p:cNvPr>
          <p:cNvSpPr>
            <a:spLocks noGrp="1"/>
          </p:cNvSpPr>
          <p:nvPr>
            <p:ph type="sldNum" sz="quarter" idx="12"/>
          </p:nvPr>
        </p:nvSpPr>
        <p:spPr/>
        <p:txBody>
          <a:bodyPr/>
          <a:lstStyle/>
          <a:p>
            <a:fld id="{CC057153-B650-4DEB-B370-79DDCFDCE934}" type="slidenum">
              <a:rPr lang="en-US" smtClean="0"/>
              <a:t>8</a:t>
            </a:fld>
            <a:endParaRPr lang="en-US"/>
          </a:p>
        </p:txBody>
      </p:sp>
    </p:spTree>
    <p:extLst>
      <p:ext uri="{BB962C8B-B14F-4D97-AF65-F5344CB8AC3E}">
        <p14:creationId xmlns:p14="http://schemas.microsoft.com/office/powerpoint/2010/main" val="1460889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28384" y="970589"/>
            <a:ext cx="10808208" cy="5755422"/>
          </a:xfrm>
          <a:prstGeom prst="rect">
            <a:avLst/>
          </a:prstGeom>
        </p:spPr>
        <p:txBody>
          <a:bodyPr wrap="square">
            <a:spAutoFit/>
          </a:bodyPr>
          <a:lstStyle/>
          <a:p>
            <a:r>
              <a:rPr lang="ja-JP" altLang="en-US" sz="2400" dirty="0">
                <a:solidFill>
                  <a:srgbClr val="000000"/>
                </a:solidFill>
                <a:latin typeface="BIZ UDPゴシック" panose="020B0400000000000000" pitchFamily="50" charset="-128"/>
                <a:ea typeface="BIZ UDPゴシック" panose="020B0400000000000000" pitchFamily="50" charset="-128"/>
              </a:rPr>
              <a:t>　障害者虐待防止の更なる推進のため、虐待を早期に発見して迅速かつ適切な</a:t>
            </a:r>
            <a:endParaRPr lang="en-US" altLang="ja-JP" sz="2400" dirty="0">
              <a:solidFill>
                <a:srgbClr val="000000"/>
              </a:solidFill>
              <a:latin typeface="BIZ UDPゴシック" panose="020B0400000000000000" pitchFamily="50" charset="-128"/>
              <a:ea typeface="BIZ UDPゴシック" panose="020B0400000000000000" pitchFamily="50" charset="-128"/>
            </a:endParaRPr>
          </a:p>
          <a:p>
            <a:r>
              <a:rPr lang="en-US" altLang="ja-JP" sz="2400" dirty="0">
                <a:solidFill>
                  <a:srgbClr val="000000"/>
                </a:solidFill>
                <a:latin typeface="BIZ UDPゴシック" panose="020B0400000000000000" pitchFamily="50" charset="-128"/>
                <a:ea typeface="BIZ UDPゴシック" panose="020B0400000000000000" pitchFamily="50" charset="-128"/>
              </a:rPr>
              <a:t> </a:t>
            </a:r>
            <a:r>
              <a:rPr lang="ja-JP" altLang="en-US" sz="2400" dirty="0">
                <a:solidFill>
                  <a:srgbClr val="000000"/>
                </a:solidFill>
                <a:latin typeface="BIZ UDPゴシック" panose="020B0400000000000000" pitchFamily="50" charset="-128"/>
                <a:ea typeface="BIZ UDPゴシック" panose="020B0400000000000000" pitchFamily="50" charset="-128"/>
              </a:rPr>
              <a:t> 対応が図られるための必要な措置について、あらかじめ運営規定に定める。　</a:t>
            </a:r>
            <a:endParaRPr lang="en-US" altLang="ja-JP" sz="2400" dirty="0">
              <a:solidFill>
                <a:srgbClr val="000000"/>
              </a:solidFill>
              <a:latin typeface="BIZ UDPゴシック" panose="020B0400000000000000" pitchFamily="50" charset="-128"/>
              <a:ea typeface="BIZ UDPゴシック" panose="020B0400000000000000" pitchFamily="50" charset="-128"/>
            </a:endParaRPr>
          </a:p>
          <a:p>
            <a:r>
              <a:rPr lang="ja-JP" altLang="en-US" sz="2400" dirty="0">
                <a:solidFill>
                  <a:srgbClr val="000000"/>
                </a:solidFill>
                <a:latin typeface="BIZ UDPゴシック" panose="020B0400000000000000" pitchFamily="50" charset="-128"/>
                <a:ea typeface="BIZ UDPゴシック" panose="020B0400000000000000" pitchFamily="50" charset="-128"/>
              </a:rPr>
              <a:t>　　</a:t>
            </a:r>
            <a:r>
              <a:rPr lang="ja-JP" altLang="en-US" dirty="0">
                <a:solidFill>
                  <a:srgbClr val="000000"/>
                </a:solidFill>
                <a:latin typeface="BIZ UDPゴシック" panose="020B0400000000000000" pitchFamily="50" charset="-128"/>
                <a:ea typeface="BIZ UDPゴシック" panose="020B0400000000000000" pitchFamily="50" charset="-128"/>
              </a:rPr>
              <a:t>令和４年度から義務化　・　</a:t>
            </a:r>
            <a:r>
              <a:rPr lang="ja-JP" altLang="en-US" u="sng" dirty="0">
                <a:solidFill>
                  <a:srgbClr val="FF0000"/>
                </a:solidFill>
                <a:latin typeface="BIZ UDPゴシック" panose="020B0400000000000000" pitchFamily="50" charset="-128"/>
                <a:ea typeface="BIZ UDPゴシック" panose="020B0400000000000000" pitchFamily="50" charset="-128"/>
              </a:rPr>
              <a:t>令和６年度から障害者虐待防止措置を未実施の場合は基本報酬が減算</a:t>
            </a:r>
            <a:endParaRPr lang="en-US" altLang="ja-JP" u="sng" dirty="0">
              <a:solidFill>
                <a:srgbClr val="FF0000"/>
              </a:solidFill>
              <a:latin typeface="BIZ UDPゴシック" panose="020B0400000000000000" pitchFamily="50" charset="-128"/>
              <a:ea typeface="BIZ UDPゴシック" panose="020B0400000000000000" pitchFamily="50" charset="-128"/>
            </a:endParaRPr>
          </a:p>
          <a:p>
            <a:endParaRPr lang="ja-JP" altLang="en-US" dirty="0">
              <a:solidFill>
                <a:srgbClr val="FF0000"/>
              </a:solidFill>
              <a:latin typeface="BIZ UDPゴシック" panose="020B0400000000000000" pitchFamily="50" charset="-128"/>
              <a:ea typeface="BIZ UDPゴシック" panose="020B0400000000000000" pitchFamily="50" charset="-128"/>
            </a:endParaRPr>
          </a:p>
          <a:p>
            <a:r>
              <a:rPr lang="en-US" altLang="ja-JP" sz="1600" dirty="0">
                <a:solidFill>
                  <a:srgbClr val="000000"/>
                </a:solidFill>
                <a:latin typeface="BIZ UDPゴシック" panose="020B0400000000000000" pitchFamily="50" charset="-128"/>
                <a:ea typeface="BIZ UDPゴシック" panose="020B0400000000000000" pitchFamily="50" charset="-128"/>
              </a:rPr>
              <a:t>【</a:t>
            </a:r>
            <a:r>
              <a:rPr lang="ja-JP" altLang="en-US" sz="1600" dirty="0">
                <a:solidFill>
                  <a:srgbClr val="000000"/>
                </a:solidFill>
                <a:latin typeface="BIZ UDPゴシック" panose="020B0400000000000000" pitchFamily="50" charset="-128"/>
                <a:ea typeface="BIZ UDPゴシック" panose="020B0400000000000000" pitchFamily="50" charset="-128"/>
              </a:rPr>
              <a:t>内容</a:t>
            </a:r>
            <a:r>
              <a:rPr lang="en-US" altLang="ja-JP" sz="1600" dirty="0">
                <a:solidFill>
                  <a:srgbClr val="000000"/>
                </a:solidFill>
                <a:latin typeface="BIZ UDPゴシック" panose="020B0400000000000000" pitchFamily="50" charset="-128"/>
                <a:ea typeface="BIZ UDPゴシック" panose="020B0400000000000000" pitchFamily="50" charset="-128"/>
              </a:rPr>
              <a:t>】</a:t>
            </a:r>
          </a:p>
          <a:p>
            <a:r>
              <a:rPr lang="ja-JP" altLang="en-US" sz="1600" dirty="0">
                <a:solidFill>
                  <a:srgbClr val="000000"/>
                </a:solidFill>
                <a:latin typeface="BIZ UDPゴシック" panose="020B0400000000000000" pitchFamily="50" charset="-128"/>
                <a:ea typeface="BIZ UDPゴシック" panose="020B0400000000000000" pitchFamily="50" charset="-128"/>
              </a:rPr>
              <a:t> </a:t>
            </a:r>
            <a:r>
              <a:rPr lang="ja-JP" altLang="en-US" dirty="0">
                <a:solidFill>
                  <a:srgbClr val="000000"/>
                </a:solidFill>
                <a:latin typeface="BIZ UDPゴシック" panose="020B0400000000000000" pitchFamily="50" charset="-128"/>
                <a:ea typeface="BIZ UDPゴシック" panose="020B0400000000000000" pitchFamily="50" charset="-128"/>
              </a:rPr>
              <a:t>❶ 虐待防止のための対策を検討するための委員会（虐待防止委員会）の設置</a:t>
            </a:r>
          </a:p>
          <a:p>
            <a:r>
              <a:rPr lang="ja-JP" altLang="en-US" dirty="0">
                <a:solidFill>
                  <a:srgbClr val="000000"/>
                </a:solidFill>
                <a:latin typeface="BIZ UDPゴシック" panose="020B0400000000000000" pitchFamily="50" charset="-128"/>
                <a:ea typeface="BIZ UDPゴシック" panose="020B0400000000000000" pitchFamily="50" charset="-128"/>
              </a:rPr>
              <a:t> ❷ 委員会の定期的な（年</a:t>
            </a:r>
            <a:r>
              <a:rPr lang="en-US" altLang="ja-JP" dirty="0">
                <a:solidFill>
                  <a:srgbClr val="000000"/>
                </a:solidFill>
                <a:latin typeface="BIZ UDPゴシック" panose="020B0400000000000000" pitchFamily="50" charset="-128"/>
                <a:ea typeface="BIZ UDPゴシック" panose="020B0400000000000000" pitchFamily="50" charset="-128"/>
              </a:rPr>
              <a:t>1</a:t>
            </a:r>
            <a:r>
              <a:rPr lang="ja-JP" altLang="en-US" dirty="0">
                <a:solidFill>
                  <a:srgbClr val="000000"/>
                </a:solidFill>
                <a:latin typeface="BIZ UDPゴシック" panose="020B0400000000000000" pitchFamily="50" charset="-128"/>
                <a:ea typeface="BIZ UDPゴシック" panose="020B0400000000000000" pitchFamily="50" charset="-128"/>
              </a:rPr>
              <a:t>回以上）開催、その結果の従業者への周知徹底</a:t>
            </a:r>
          </a:p>
          <a:p>
            <a:r>
              <a:rPr lang="ja-JP" altLang="en-US" dirty="0">
                <a:solidFill>
                  <a:srgbClr val="000000"/>
                </a:solidFill>
                <a:latin typeface="BIZ UDPゴシック" panose="020B0400000000000000" pitchFamily="50" charset="-128"/>
                <a:ea typeface="BIZ UDPゴシック" panose="020B0400000000000000" pitchFamily="50" charset="-128"/>
              </a:rPr>
              <a:t> ❸ 従業者に対する虐待防止啓発のための定期的な（年</a:t>
            </a:r>
            <a:r>
              <a:rPr lang="en-US" altLang="ja-JP" dirty="0">
                <a:solidFill>
                  <a:srgbClr val="000000"/>
                </a:solidFill>
                <a:latin typeface="BIZ UDPゴシック" panose="020B0400000000000000" pitchFamily="50" charset="-128"/>
                <a:ea typeface="BIZ UDPゴシック" panose="020B0400000000000000" pitchFamily="50" charset="-128"/>
              </a:rPr>
              <a:t>1</a:t>
            </a:r>
            <a:r>
              <a:rPr lang="ja-JP" altLang="en-US" dirty="0">
                <a:solidFill>
                  <a:srgbClr val="000000"/>
                </a:solidFill>
                <a:latin typeface="BIZ UDPゴシック" panose="020B0400000000000000" pitchFamily="50" charset="-128"/>
                <a:ea typeface="BIZ UDPゴシック" panose="020B0400000000000000" pitchFamily="50" charset="-128"/>
              </a:rPr>
              <a:t>回以上）研修の実施</a:t>
            </a:r>
          </a:p>
          <a:p>
            <a:r>
              <a:rPr lang="ja-JP" altLang="en-US" dirty="0">
                <a:solidFill>
                  <a:srgbClr val="000000"/>
                </a:solidFill>
                <a:latin typeface="BIZ UDPゴシック" panose="020B0400000000000000" pitchFamily="50" charset="-128"/>
                <a:ea typeface="BIZ UDPゴシック" panose="020B0400000000000000" pitchFamily="50" charset="-128"/>
              </a:rPr>
              <a:t> ❹ 虐待防止のための責任者の任命・設置</a:t>
            </a:r>
            <a:endParaRPr lang="en-US" altLang="ja-JP" dirty="0">
              <a:solidFill>
                <a:srgbClr val="000000"/>
              </a:solidFill>
              <a:latin typeface="BIZ UDPゴシック" panose="020B0400000000000000" pitchFamily="50" charset="-128"/>
              <a:ea typeface="BIZ UDPゴシック" panose="020B0400000000000000" pitchFamily="50" charset="-128"/>
            </a:endParaRPr>
          </a:p>
          <a:p>
            <a:r>
              <a:rPr lang="ja-JP" altLang="en-US" dirty="0">
                <a:solidFill>
                  <a:srgbClr val="000000"/>
                </a:solidFill>
                <a:latin typeface="BIZ UDPゴシック" panose="020B0400000000000000" pitchFamily="50" charset="-128"/>
                <a:ea typeface="BIZ UDPゴシック" panose="020B0400000000000000" pitchFamily="50" charset="-128"/>
              </a:rPr>
              <a:t> ❺ 苦情解決体制の整備</a:t>
            </a:r>
            <a:endParaRPr lang="en-US" altLang="ja-JP" dirty="0">
              <a:solidFill>
                <a:srgbClr val="000000"/>
              </a:solidFill>
              <a:latin typeface="BIZ UDPゴシック" panose="020B0400000000000000" pitchFamily="50" charset="-128"/>
              <a:ea typeface="BIZ UDPゴシック" panose="020B0400000000000000" pitchFamily="50" charset="-128"/>
            </a:endParaRPr>
          </a:p>
          <a:p>
            <a:endParaRPr lang="ja-JP" altLang="en-US" sz="1600" dirty="0">
              <a:solidFill>
                <a:srgbClr val="000000"/>
              </a:solidFill>
              <a:latin typeface="BIZ UDPゴシック" panose="020B0400000000000000" pitchFamily="50" charset="-128"/>
              <a:ea typeface="BIZ UDPゴシック" panose="020B0400000000000000" pitchFamily="50" charset="-128"/>
            </a:endParaRPr>
          </a:p>
          <a:p>
            <a:r>
              <a:rPr lang="en-US" altLang="ja-JP" sz="2400" dirty="0">
                <a:solidFill>
                  <a:srgbClr val="FF0000"/>
                </a:solidFill>
                <a:latin typeface="BIZ UDPゴシック" panose="020B0400000000000000" pitchFamily="50" charset="-128"/>
                <a:ea typeface="BIZ UDPゴシック" panose="020B0400000000000000" pitchFamily="50" charset="-128"/>
              </a:rPr>
              <a:t>【</a:t>
            </a:r>
            <a:r>
              <a:rPr lang="ja-JP" altLang="en-US" sz="2400" dirty="0">
                <a:solidFill>
                  <a:srgbClr val="FF0000"/>
                </a:solidFill>
                <a:latin typeface="BIZ UDPゴシック" panose="020B0400000000000000" pitchFamily="50" charset="-128"/>
                <a:ea typeface="BIZ UDPゴシック" panose="020B0400000000000000" pitchFamily="50" charset="-128"/>
              </a:rPr>
              <a:t>義務化されていること</a:t>
            </a:r>
            <a:r>
              <a:rPr lang="en-US" altLang="ja-JP" sz="2400" dirty="0">
                <a:solidFill>
                  <a:srgbClr val="FF0000"/>
                </a:solidFill>
                <a:latin typeface="BIZ UDPゴシック" panose="020B0400000000000000" pitchFamily="50" charset="-128"/>
                <a:ea typeface="BIZ UDPゴシック" panose="020B0400000000000000" pitchFamily="50" charset="-128"/>
              </a:rPr>
              <a:t>】</a:t>
            </a:r>
          </a:p>
          <a:p>
            <a:r>
              <a:rPr lang="ja-JP" altLang="en-US" dirty="0">
                <a:solidFill>
                  <a:srgbClr val="000000"/>
                </a:solidFill>
                <a:latin typeface="BIZ UDPゴシック" panose="020B0400000000000000" pitchFamily="50" charset="-128"/>
                <a:ea typeface="BIZ UDPゴシック" panose="020B0400000000000000" pitchFamily="50" charset="-128"/>
              </a:rPr>
              <a:t>１．「虐待防止委員会」を定期的（年</a:t>
            </a:r>
            <a:r>
              <a:rPr lang="en-US" altLang="ja-JP" dirty="0">
                <a:solidFill>
                  <a:srgbClr val="000000"/>
                </a:solidFill>
                <a:latin typeface="BIZ UDPゴシック" panose="020B0400000000000000" pitchFamily="50" charset="-128"/>
                <a:ea typeface="BIZ UDPゴシック" panose="020B0400000000000000" pitchFamily="50" charset="-128"/>
              </a:rPr>
              <a:t>1</a:t>
            </a:r>
            <a:r>
              <a:rPr lang="ja-JP" altLang="en-US" dirty="0">
                <a:solidFill>
                  <a:srgbClr val="000000"/>
                </a:solidFill>
                <a:latin typeface="BIZ UDPゴシック" panose="020B0400000000000000" pitchFamily="50" charset="-128"/>
                <a:ea typeface="BIZ UDPゴシック" panose="020B0400000000000000" pitchFamily="50" charset="-128"/>
              </a:rPr>
              <a:t>回以上）に開催し、虐待防止のために必要な事項を検討し、その記録を</a:t>
            </a:r>
            <a:endParaRPr lang="en-US" altLang="ja-JP" dirty="0">
              <a:solidFill>
                <a:srgbClr val="000000"/>
              </a:solidFill>
              <a:latin typeface="BIZ UDPゴシック" panose="020B0400000000000000" pitchFamily="50" charset="-128"/>
              <a:ea typeface="BIZ UDPゴシック" panose="020B0400000000000000" pitchFamily="50" charset="-128"/>
            </a:endParaRPr>
          </a:p>
          <a:p>
            <a:r>
              <a:rPr lang="ja-JP" altLang="en-US" dirty="0">
                <a:solidFill>
                  <a:srgbClr val="000000"/>
                </a:solidFill>
                <a:latin typeface="BIZ UDPゴシック" panose="020B0400000000000000" pitchFamily="50" charset="-128"/>
                <a:ea typeface="BIZ UDPゴシック" panose="020B0400000000000000" pitchFamily="50" charset="-128"/>
              </a:rPr>
              <a:t>　　残すとともに、結果を従業者へ必ず周知すること。</a:t>
            </a:r>
          </a:p>
          <a:p>
            <a:r>
              <a:rPr lang="ja-JP" altLang="en-US" dirty="0">
                <a:solidFill>
                  <a:srgbClr val="000000"/>
                </a:solidFill>
                <a:latin typeface="BIZ UDPゴシック" panose="020B0400000000000000" pitchFamily="50" charset="-128"/>
                <a:ea typeface="BIZ UDPゴシック" panose="020B0400000000000000" pitchFamily="50" charset="-128"/>
              </a:rPr>
              <a:t>２．虐待防止のための研修を定期的（年</a:t>
            </a:r>
            <a:r>
              <a:rPr lang="en-US" altLang="ja-JP" dirty="0">
                <a:solidFill>
                  <a:srgbClr val="000000"/>
                </a:solidFill>
                <a:latin typeface="BIZ UDPゴシック" panose="020B0400000000000000" pitchFamily="50" charset="-128"/>
                <a:ea typeface="BIZ UDPゴシック" panose="020B0400000000000000" pitchFamily="50" charset="-128"/>
              </a:rPr>
              <a:t>1</a:t>
            </a:r>
            <a:r>
              <a:rPr lang="ja-JP" altLang="en-US" dirty="0">
                <a:solidFill>
                  <a:srgbClr val="000000"/>
                </a:solidFill>
                <a:latin typeface="BIZ UDPゴシック" panose="020B0400000000000000" pitchFamily="50" charset="-128"/>
                <a:ea typeface="BIZ UDPゴシック" panose="020B0400000000000000" pitchFamily="50" charset="-128"/>
              </a:rPr>
              <a:t>回以上）に実施し、記録しておくこと。</a:t>
            </a:r>
          </a:p>
          <a:p>
            <a:r>
              <a:rPr lang="ja-JP" altLang="en-US" dirty="0">
                <a:solidFill>
                  <a:srgbClr val="000000"/>
                </a:solidFill>
                <a:latin typeface="BIZ UDPゴシック" panose="020B0400000000000000" pitchFamily="50" charset="-128"/>
                <a:ea typeface="BIZ UDPゴシック" panose="020B0400000000000000" pitchFamily="50" charset="-128"/>
              </a:rPr>
              <a:t>３．上記措置を適切に実施するための責任者を配置すること。</a:t>
            </a:r>
            <a:endParaRPr lang="en-US" altLang="ja-JP" dirty="0">
              <a:solidFill>
                <a:srgbClr val="000000"/>
              </a:solidFill>
              <a:latin typeface="BIZ UDPゴシック" panose="020B0400000000000000" pitchFamily="50" charset="-128"/>
              <a:ea typeface="BIZ UDPゴシック" panose="020B0400000000000000" pitchFamily="50" charset="-128"/>
            </a:endParaRPr>
          </a:p>
          <a:p>
            <a:r>
              <a:rPr lang="ja-JP" altLang="en-US" sz="3600" dirty="0">
                <a:solidFill>
                  <a:srgbClr val="FFFFFF"/>
                </a:solidFill>
                <a:latin typeface="BIZ UDPゴシック" panose="020B0400000000000000" pitchFamily="50" charset="-128"/>
                <a:ea typeface="BIZ UDPゴシック" panose="020B0400000000000000" pitchFamily="50" charset="-128"/>
              </a:rPr>
              <a:t>等</a:t>
            </a:r>
          </a:p>
          <a:p>
            <a:pPr algn="ctr"/>
            <a:r>
              <a:rPr lang="ja-JP" altLang="en-US" sz="2400" dirty="0">
                <a:solidFill>
                  <a:srgbClr val="FF0000"/>
                </a:solidFill>
                <a:latin typeface="BIZ UDPゴシック" panose="020B0400000000000000" pitchFamily="50" charset="-128"/>
                <a:ea typeface="BIZ UDPゴシック" panose="020B0400000000000000" pitchFamily="50" charset="-128"/>
              </a:rPr>
              <a:t>上記対応ができていない場合は減算（所定単位数の</a:t>
            </a:r>
            <a:r>
              <a:rPr lang="en-US" altLang="ja-JP" sz="2400" dirty="0">
                <a:solidFill>
                  <a:srgbClr val="FF0000"/>
                </a:solidFill>
                <a:latin typeface="BIZ UDPゴシック" panose="020B0400000000000000" pitchFamily="50" charset="-128"/>
                <a:ea typeface="BIZ UDPゴシック" panose="020B0400000000000000" pitchFamily="50" charset="-128"/>
              </a:rPr>
              <a:t>1</a:t>
            </a:r>
            <a:r>
              <a:rPr lang="ja-JP" altLang="en-US" sz="2400" dirty="0">
                <a:solidFill>
                  <a:srgbClr val="FF0000"/>
                </a:solidFill>
                <a:latin typeface="BIZ UDPゴシック" panose="020B0400000000000000" pitchFamily="50" charset="-128"/>
                <a:ea typeface="BIZ UDPゴシック" panose="020B0400000000000000" pitchFamily="50" charset="-128"/>
              </a:rPr>
              <a:t>％）になります。</a:t>
            </a:r>
            <a:endParaRPr lang="ja-JP" altLang="en-US" dirty="0">
              <a:latin typeface="BIZ UDPゴシック" panose="020B0400000000000000" pitchFamily="50" charset="-128"/>
              <a:ea typeface="BIZ UDPゴシック" panose="020B0400000000000000" pitchFamily="50" charset="-128"/>
            </a:endParaRPr>
          </a:p>
        </p:txBody>
      </p:sp>
      <p:sp>
        <p:nvSpPr>
          <p:cNvPr id="3" name="コンテンツ プレースホルダ 2">
            <a:extLst>
              <a:ext uri="{FF2B5EF4-FFF2-40B4-BE49-F238E27FC236}">
                <a16:creationId xmlns:a16="http://schemas.microsoft.com/office/drawing/2014/main" id="{EEF77D32-9EEF-5DBF-F33D-B1C043DD4852}"/>
              </a:ext>
            </a:extLst>
          </p:cNvPr>
          <p:cNvSpPr txBox="1">
            <a:spLocks/>
          </p:cNvSpPr>
          <p:nvPr/>
        </p:nvSpPr>
        <p:spPr>
          <a:xfrm>
            <a:off x="0" y="0"/>
            <a:ext cx="12192000" cy="721471"/>
          </a:xfrm>
          <a:prstGeom prst="rect">
            <a:avLst/>
          </a:prstGeom>
          <a:solidFill>
            <a:srgbClr val="F78DE0"/>
          </a:solidFill>
          <a:ln w="15875">
            <a:no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296" indent="0" algn="ctr">
              <a:buFont typeface="Arial" panose="020B0604020202020204" pitchFamily="34" charset="0"/>
              <a:buNone/>
            </a:pPr>
            <a:r>
              <a:rPr lang="ja-JP" altLang="en-US" sz="3200" dirty="0">
                <a:latin typeface="BIZ UDPゴシック" panose="020B0400000000000000" pitchFamily="50" charset="-128"/>
                <a:ea typeface="BIZ UDPゴシック" panose="020B0400000000000000" pitchFamily="50" charset="-128"/>
              </a:rPr>
              <a:t>虐待防止に向けて事業所が取り組むべき事項</a:t>
            </a:r>
          </a:p>
        </p:txBody>
      </p:sp>
      <p:sp>
        <p:nvSpPr>
          <p:cNvPr id="5" name="スライド番号プレースホルダー 4">
            <a:extLst>
              <a:ext uri="{FF2B5EF4-FFF2-40B4-BE49-F238E27FC236}">
                <a16:creationId xmlns:a16="http://schemas.microsoft.com/office/drawing/2014/main" id="{CCAFB7CA-A67C-D0F8-B17E-110CEB240B64}"/>
              </a:ext>
            </a:extLst>
          </p:cNvPr>
          <p:cNvSpPr>
            <a:spLocks noGrp="1"/>
          </p:cNvSpPr>
          <p:nvPr>
            <p:ph type="sldNum" sz="quarter" idx="12"/>
          </p:nvPr>
        </p:nvSpPr>
        <p:spPr>
          <a:xfrm>
            <a:off x="11336592" y="6360886"/>
            <a:ext cx="497808" cy="365125"/>
          </a:xfrm>
        </p:spPr>
        <p:txBody>
          <a:bodyPr/>
          <a:lstStyle/>
          <a:p>
            <a:fld id="{CC057153-B650-4DEB-B370-79DDCFDCE934}" type="slidenum">
              <a:rPr lang="en-US" smtClean="0"/>
              <a:t>9</a:t>
            </a:fld>
            <a:endParaRPr lang="en-US" dirty="0"/>
          </a:p>
        </p:txBody>
      </p:sp>
    </p:spTree>
    <p:extLst>
      <p:ext uri="{BB962C8B-B14F-4D97-AF65-F5344CB8AC3E}">
        <p14:creationId xmlns:p14="http://schemas.microsoft.com/office/powerpoint/2010/main" val="20220675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116</TotalTime>
  <Words>1899</Words>
  <Application>Microsoft Office PowerPoint</Application>
  <PresentationFormat>ワイド画面</PresentationFormat>
  <Paragraphs>172</Paragraphs>
  <Slides>11</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BIZ UDPゴシック</vt:lpstr>
      <vt:lpstr>HGS創英角ﾎﾟｯﾌﾟ体</vt:lpstr>
      <vt:lpstr>ＭＳ ゴシック</vt:lpstr>
      <vt:lpstr>游ゴシック</vt:lpstr>
      <vt:lpstr>游ゴシック Light</vt:lpstr>
      <vt:lpstr>Arial</vt:lpstr>
      <vt:lpstr>Wingdings</vt:lpstr>
      <vt:lpstr>Wingdings 2</vt:lpstr>
      <vt:lpstr>Office テーマ</vt:lpstr>
      <vt:lpstr>障害者虐待防止について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障害者虐待防止等に係るスキーム</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柴原 彩子</dc:creator>
  <cp:lastModifiedBy>宮﨑 昌</cp:lastModifiedBy>
  <cp:revision>16</cp:revision>
  <dcterms:created xsi:type="dcterms:W3CDTF">2026-01-20T06:56:41Z</dcterms:created>
  <dcterms:modified xsi:type="dcterms:W3CDTF">2026-02-09T11:46:41Z</dcterms:modified>
</cp:coreProperties>
</file>