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67" r:id="rId2"/>
    <p:sldId id="258" r:id="rId3"/>
    <p:sldId id="259" r:id="rId4"/>
    <p:sldId id="260" r:id="rId5"/>
    <p:sldId id="261" r:id="rId6"/>
    <p:sldId id="262" r:id="rId7"/>
    <p:sldId id="263" r:id="rId8"/>
    <p:sldId id="264"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6" autoAdjust="0"/>
    <p:restoredTop sz="94660"/>
  </p:normalViewPr>
  <p:slideViewPr>
    <p:cSldViewPr snapToGrid="0">
      <p:cViewPr varScale="1">
        <p:scale>
          <a:sx n="59" d="100"/>
          <a:sy n="59" d="100"/>
        </p:scale>
        <p:origin x="7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2DAF9F-F72C-B7FE-7A5D-EE26EEFE1D5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B70BCA4-F0F9-1DB0-559C-CDD0685D75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D0FBB43-405D-DB8E-9C5F-042962D83FC1}"/>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BBDA8A19-8073-C441-4BAB-3CBB46667A3A}"/>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D1E1BD74-D5B9-2285-50B2-6403B7D1C272}"/>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57517794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220E51-1EE9-153F-8F35-4EB3CCDD9BF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EC9BCE2-234C-8778-6EE3-30FD2DCD9CE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CEB14D0-4C36-FCE8-D411-4204EDD23DAD}"/>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7BBE6A54-6A98-0826-D13E-B75FCDFC7BEC}"/>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4ED65730-C5FD-B08F-DB0B-0EE44EEC827D}"/>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52567495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1B18924-EF62-B0FA-FBFF-54EC58C5F0D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B013060-969E-25DD-58AD-5EF10849F72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25CA2CF-B609-2545-508F-B61DD9C5A568}"/>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8661447A-2476-A345-DDD0-FBF9F57B477C}"/>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0F4C014A-16A2-047F-48C5-E39ACB8D72E0}"/>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65223847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8F11BA-C0D4-9CBD-A278-ACC86E5E270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A699897-59AD-6139-F5A9-2CD2170078E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AD5004B-60AF-33F3-15A2-3D7056F94954}"/>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92916DDC-C49C-4577-5DE8-A91A3DD3E7C8}"/>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D8A32A35-A2B4-DC31-DC8B-21F54FFF91BE}"/>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3035019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E65049-3FA3-8DAD-A8FA-0BB5C25E2EC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D39042D-E222-E94C-7F46-0E896575881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682FB1C-A83D-0E14-8C16-D6364D7F7304}"/>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D5A1A507-06A0-8D1B-37D9-8D7B0344AF4C}"/>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67760DA3-395D-6FD1-E336-C40AE8DADEC5}"/>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7666765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854853-4312-9EA0-2FFF-7A5B2843433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D238BE-D71C-DF12-B6E0-B7933930FCE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172B902-6F67-AD3C-054F-793CD48D2F7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FCBC471-D12E-7282-BD2A-8DF14B364789}"/>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6" name="フッター プレースホルダー 5">
            <a:extLst>
              <a:ext uri="{FF2B5EF4-FFF2-40B4-BE49-F238E27FC236}">
                <a16:creationId xmlns:a16="http://schemas.microsoft.com/office/drawing/2014/main" id="{2FB5406C-2E68-47AE-B46D-AF1E00DE9CF7}"/>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A44C1617-5466-A148-91AA-6866FC3483F7}"/>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90442850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3900DB-6B52-C743-2447-B8667A859BD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3B0E416-F1E1-ED26-9453-41A560A422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1541767-CFB8-B2A7-3A3B-671AE580455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8AC7638-36EC-D60C-5889-57E280CAB9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6D244A0-3EB5-7BE1-E823-544896CED2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CFA10CA-CF95-5AF7-EDE0-D5F3BF36189C}"/>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8" name="フッター プレースホルダー 7">
            <a:extLst>
              <a:ext uri="{FF2B5EF4-FFF2-40B4-BE49-F238E27FC236}">
                <a16:creationId xmlns:a16="http://schemas.microsoft.com/office/drawing/2014/main" id="{AFEE73A8-60B0-E505-5E3E-727D915C9B05}"/>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A8020FDE-5AC6-887D-0416-D7CC8D8CE30E}"/>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5961520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C693CB-3FC8-B593-5F25-28498A94520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300D61B-7600-0F9B-8551-5021152C0FD0}"/>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4" name="フッター プレースホルダー 3">
            <a:extLst>
              <a:ext uri="{FF2B5EF4-FFF2-40B4-BE49-F238E27FC236}">
                <a16:creationId xmlns:a16="http://schemas.microsoft.com/office/drawing/2014/main" id="{3319615F-6436-2567-7760-EA7460E71394}"/>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D9A20B47-76A8-C246-7303-94AFCD50B36C}"/>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51279153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B1095BA-D98D-BF74-2145-411EFB92066F}"/>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3" name="フッター プレースホルダー 2">
            <a:extLst>
              <a:ext uri="{FF2B5EF4-FFF2-40B4-BE49-F238E27FC236}">
                <a16:creationId xmlns:a16="http://schemas.microsoft.com/office/drawing/2014/main" id="{EEBB99D7-DD30-5CFF-3893-3F342D2F6F48}"/>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1F9708C6-A3B6-4F76-CDF4-5EC7C42AA71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77380236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7EA04B-10B4-4C7A-9D58-A94BBD0B86B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045DEE6-35FB-3836-5879-3CED4999A9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FC5E903-36D8-756E-1D96-263FE0B0D6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E5D963-E76B-2726-4966-D52559FC545B}"/>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6" name="フッター プレースホルダー 5">
            <a:extLst>
              <a:ext uri="{FF2B5EF4-FFF2-40B4-BE49-F238E27FC236}">
                <a16:creationId xmlns:a16="http://schemas.microsoft.com/office/drawing/2014/main" id="{7FB9C18B-7080-7567-8F6E-0A0BF29A395D}"/>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9D71A72F-FD2E-584D-6447-71C0B4C348B4}"/>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95874104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6E688B-1F37-4064-E531-8090E06439D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9ECD255-C919-979C-4D53-1A679614A7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8357FC9-6530-8CCE-EA61-6F47571103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2F1E99A-F8B8-48A5-AD9E-F9998BEA0C49}"/>
              </a:ext>
            </a:extLst>
          </p:cNvPr>
          <p:cNvSpPr>
            <a:spLocks noGrp="1"/>
          </p:cNvSpPr>
          <p:nvPr>
            <p:ph type="dt" sz="half" idx="10"/>
          </p:nvPr>
        </p:nvSpPr>
        <p:spPr/>
        <p:txBody>
          <a:bodyPr/>
          <a:lstStyle/>
          <a:p>
            <a:fld id="{F6FA2B21-3FCD-4721-B95C-427943F61125}" type="datetime1">
              <a:rPr lang="en-US" smtClean="0"/>
              <a:t>1/30/2026</a:t>
            </a:fld>
            <a:endParaRPr lang="en-US"/>
          </a:p>
        </p:txBody>
      </p:sp>
      <p:sp>
        <p:nvSpPr>
          <p:cNvPr id="6" name="フッター プレースホルダー 5">
            <a:extLst>
              <a:ext uri="{FF2B5EF4-FFF2-40B4-BE49-F238E27FC236}">
                <a16:creationId xmlns:a16="http://schemas.microsoft.com/office/drawing/2014/main" id="{6D66F1C7-1ED9-D2F8-6843-F8318B735F26}"/>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DB06B8B6-708B-C486-82A1-0D680080B614}"/>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4596377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205D318-5191-E070-1BBD-98ADE7346A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0EE763-3868-1B85-FD19-F314A9676D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6530249-71F5-86E6-6B44-D85B436F01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FA2B21-3FCD-4721-B95C-427943F61125}" type="datetime1">
              <a:rPr lang="en-US" smtClean="0"/>
              <a:t>1/30/2026</a:t>
            </a:fld>
            <a:endParaRPr lang="en-US"/>
          </a:p>
        </p:txBody>
      </p:sp>
      <p:sp>
        <p:nvSpPr>
          <p:cNvPr id="5" name="フッター プレースホルダー 4">
            <a:extLst>
              <a:ext uri="{FF2B5EF4-FFF2-40B4-BE49-F238E27FC236}">
                <a16:creationId xmlns:a16="http://schemas.microsoft.com/office/drawing/2014/main" id="{D3356566-10A2-2AE0-F85A-8127D7FDC2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297F82E8-7019-1F31-629E-486698636C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65715854"/>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背景パターン&#10;&#10;AI 生成コンテンツは誤りを含む可能性があります。">
            <a:extLst>
              <a:ext uri="{FF2B5EF4-FFF2-40B4-BE49-F238E27FC236}">
                <a16:creationId xmlns:a16="http://schemas.microsoft.com/office/drawing/2014/main" id="{11900B33-65D7-CBA2-C5BA-C73629838500}"/>
              </a:ext>
            </a:extLst>
          </p:cNvPr>
          <p:cNvPicPr>
            <a:picLocks noChangeAspect="1"/>
          </p:cNvPicPr>
          <p:nvPr/>
        </p:nvPicPr>
        <p:blipFill>
          <a:blip r:embed="rId2"/>
          <a:srcRect l="21211" r="44833"/>
          <a:stretch>
            <a:fillRect/>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7" name="タイトル 1">
            <a:extLst>
              <a:ext uri="{FF2B5EF4-FFF2-40B4-BE49-F238E27FC236}">
                <a16:creationId xmlns:a16="http://schemas.microsoft.com/office/drawing/2014/main" id="{78B5426B-725E-8F51-F14D-84B06641D5A5}"/>
              </a:ext>
            </a:extLst>
          </p:cNvPr>
          <p:cNvSpPr>
            <a:spLocks noGrp="1"/>
          </p:cNvSpPr>
          <p:nvPr>
            <p:ph type="ctrTitle"/>
          </p:nvPr>
        </p:nvSpPr>
        <p:spPr>
          <a:xfrm>
            <a:off x="3898465" y="2349027"/>
            <a:ext cx="8293535" cy="1079973"/>
          </a:xfrm>
        </p:spPr>
        <p:txBody>
          <a:bodyPr>
            <a:normAutofit fontScale="90000"/>
          </a:bodyPr>
          <a:lstStyle/>
          <a:p>
            <a:pPr algn="l"/>
            <a:r>
              <a:rPr kumimoji="1" lang="ja-JP" altLang="en-US" sz="5400" dirty="0">
                <a:latin typeface="BIZ UDPゴシック" panose="020B0400000000000000" pitchFamily="50" charset="-128"/>
                <a:ea typeface="BIZ UDPゴシック" panose="020B0400000000000000" pitchFamily="50" charset="-128"/>
              </a:rPr>
              <a:t>保育所等訪問支援について</a:t>
            </a:r>
          </a:p>
        </p:txBody>
      </p:sp>
      <p:sp>
        <p:nvSpPr>
          <p:cNvPr id="10" name="字幕 2">
            <a:extLst>
              <a:ext uri="{FF2B5EF4-FFF2-40B4-BE49-F238E27FC236}">
                <a16:creationId xmlns:a16="http://schemas.microsoft.com/office/drawing/2014/main" id="{6B19C424-8E07-69CE-3243-078922ABAD15}"/>
              </a:ext>
            </a:extLst>
          </p:cNvPr>
          <p:cNvSpPr>
            <a:spLocks noGrp="1"/>
          </p:cNvSpPr>
          <p:nvPr>
            <p:ph type="subTitle" idx="1"/>
          </p:nvPr>
        </p:nvSpPr>
        <p:spPr>
          <a:xfrm>
            <a:off x="5959075" y="5207560"/>
            <a:ext cx="4172314" cy="570457"/>
          </a:xfrm>
        </p:spPr>
        <p:txBody>
          <a:bodyPr>
            <a:normAutofit/>
          </a:bodyPr>
          <a:lstStyle/>
          <a:p>
            <a:pPr algn="l"/>
            <a:r>
              <a:rPr kumimoji="1" lang="ja-JP" altLang="en-US" dirty="0">
                <a:latin typeface="BIZ UDPゴシック" panose="020B0400000000000000" pitchFamily="50" charset="-128"/>
                <a:ea typeface="BIZ UDPゴシック" panose="020B0400000000000000" pitchFamily="50" charset="-128"/>
              </a:rPr>
              <a:t>長崎市障害福祉課支援係</a:t>
            </a:r>
          </a:p>
        </p:txBody>
      </p:sp>
    </p:spTree>
    <p:extLst>
      <p:ext uri="{BB962C8B-B14F-4D97-AF65-F5344CB8AC3E}">
        <p14:creationId xmlns:p14="http://schemas.microsoft.com/office/powerpoint/2010/main" val="2084783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テキスト ボックス 3"/>
          <p:cNvSpPr txBox="1"/>
          <p:nvPr/>
        </p:nvSpPr>
        <p:spPr>
          <a:xfrm>
            <a:off x="2002124" y="45574"/>
            <a:ext cx="796919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ja-JP" altLang="en-US" sz="3600" kern="1200" dirty="0">
                <a:solidFill>
                  <a:schemeClr val="tx1"/>
                </a:solidFill>
                <a:latin typeface="BIZ UDPゴシック" panose="020B0400000000000000" pitchFamily="50" charset="-128"/>
                <a:ea typeface="BIZ UDPゴシック" panose="020B0400000000000000" pitchFamily="50" charset="-128"/>
                <a:cs typeface="+mj-cs"/>
              </a:rPr>
              <a:t>保育所等訪問支援の支給決定について</a:t>
            </a: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テキスト ボックス 4"/>
          <p:cNvSpPr txBox="1"/>
          <p:nvPr/>
        </p:nvSpPr>
        <p:spPr>
          <a:xfrm>
            <a:off x="1380823" y="1371137"/>
            <a:ext cx="10808129" cy="4997005"/>
          </a:xfrm>
          <a:prstGeom prst="rect">
            <a:avLst/>
          </a:prstGeom>
        </p:spPr>
        <p:txBody>
          <a:bodyPr vert="horz" lIns="91440" tIns="45720" rIns="91440" bIns="45720" rtlCol="0">
            <a:noAutofit/>
          </a:bodyPr>
          <a:lstStyle/>
          <a:p>
            <a:pPr>
              <a:lnSpc>
                <a:spcPct val="90000"/>
              </a:lnSpc>
              <a:spcAft>
                <a:spcPts val="600"/>
              </a:spcAft>
            </a:pPr>
            <a:r>
              <a:rPr lang="ja-JP" altLang="en-US" sz="2400" dirty="0">
                <a:latin typeface="BIZ UDPゴシック" panose="020B0400000000000000" pitchFamily="50" charset="-128"/>
                <a:ea typeface="BIZ UDPゴシック" panose="020B0400000000000000" pitchFamily="50" charset="-128"/>
              </a:rPr>
              <a:t>原則日数：</a:t>
            </a:r>
            <a:r>
              <a:rPr lang="ja-JP" altLang="en-US" sz="2400" u="sng" dirty="0">
                <a:latin typeface="BIZ UDPゴシック" panose="020B0400000000000000" pitchFamily="50" charset="-128"/>
                <a:ea typeface="BIZ UDPゴシック" panose="020B0400000000000000" pitchFamily="50" charset="-128"/>
              </a:rPr>
              <a:t>月２回（２週間に１回程度）の支給量を基本とする</a:t>
            </a:r>
            <a:endParaRPr lang="en-US" altLang="ja-JP" sz="2400" u="sng" dirty="0">
              <a:latin typeface="BIZ UDPゴシック" panose="020B0400000000000000" pitchFamily="50" charset="-128"/>
              <a:ea typeface="BIZ UDPゴシック" panose="020B0400000000000000" pitchFamily="50" charset="-128"/>
            </a:endParaRPr>
          </a:p>
          <a:p>
            <a:pPr indent="-228600">
              <a:lnSpc>
                <a:spcPct val="90000"/>
              </a:lnSpc>
              <a:spcAft>
                <a:spcPts val="600"/>
              </a:spcAft>
              <a:buFont typeface="Arial" panose="020B0604020202020204" pitchFamily="34" charset="0"/>
              <a:buChar char="•"/>
            </a:pP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　その他、初回の利用でこどもと訪問先施設との関係構築を進める必要がある場合や、集中的に支援を行うことが必</a:t>
            </a: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　要な場合、緊急性が高い場合等については、ニーズに応じて訪問頻度を高くすることも考えられる。その場合の取</a:t>
            </a: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　り扱いは以下のとおりとする。</a:t>
            </a:r>
            <a:endParaRPr lang="en-US" altLang="ja-JP" sz="1600" dirty="0">
              <a:latin typeface="BIZ UDPゴシック" panose="020B0400000000000000" pitchFamily="50" charset="-128"/>
              <a:ea typeface="BIZ UDPゴシック" panose="020B0400000000000000" pitchFamily="50" charset="-128"/>
            </a:endParaRPr>
          </a:p>
          <a:p>
            <a:pPr indent="-228600">
              <a:lnSpc>
                <a:spcPct val="90000"/>
              </a:lnSpc>
              <a:spcAft>
                <a:spcPts val="600"/>
              </a:spcAft>
              <a:buFont typeface="Arial" panose="020B0604020202020204" pitchFamily="34" charset="0"/>
              <a:buChar char="•"/>
            </a:pPr>
            <a:endParaRPr lang="en-US" altLang="ja-JP" sz="1600" dirty="0">
              <a:latin typeface="BIZ UDPゴシック" panose="020B0400000000000000" pitchFamily="50" charset="-128"/>
              <a:ea typeface="BIZ UDPゴシック" panose="020B0400000000000000" pitchFamily="50" charset="-128"/>
            </a:endParaRPr>
          </a:p>
          <a:p>
            <a:pPr lvl="0">
              <a:lnSpc>
                <a:spcPct val="90000"/>
              </a:lnSpc>
              <a:spcAft>
                <a:spcPts val="600"/>
              </a:spcAft>
            </a:pPr>
            <a:r>
              <a:rPr lang="en-US" altLang="ja-JP" sz="1600" dirty="0">
                <a:latin typeface="BIZ UDPゴシック" panose="020B0400000000000000" pitchFamily="50" charset="-128"/>
                <a:ea typeface="BIZ UDPゴシック" panose="020B0400000000000000" pitchFamily="50" charset="-128"/>
              </a:rPr>
              <a:t>①</a:t>
            </a:r>
            <a:r>
              <a:rPr lang="ja-JP" altLang="en-US" sz="1600" dirty="0">
                <a:latin typeface="BIZ UDPゴシック" panose="020B0400000000000000" pitchFamily="50" charset="-128"/>
                <a:ea typeface="BIZ UDPゴシック" panose="020B0400000000000000" pitchFamily="50" charset="-128"/>
              </a:rPr>
              <a:t>　初回より月３回以上の決定希望の場合、障害児支援利用計画案に月３回以上の支給量が必要な理由を記載する</a:t>
            </a:r>
            <a:endParaRPr lang="en-US" altLang="ja-JP" sz="1600" dirty="0">
              <a:latin typeface="BIZ UDPゴシック" panose="020B0400000000000000" pitchFamily="50" charset="-128"/>
              <a:ea typeface="BIZ UDPゴシック" panose="020B0400000000000000" pitchFamily="50" charset="-128"/>
            </a:endParaRPr>
          </a:p>
          <a:p>
            <a:pPr lvl="0">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　こと。また、訪問先施設との事前協議内容の記録を添付すること。</a:t>
            </a:r>
          </a:p>
          <a:p>
            <a:pPr indent="-228600">
              <a:lnSpc>
                <a:spcPct val="90000"/>
              </a:lnSpc>
              <a:spcAft>
                <a:spcPts val="600"/>
              </a:spcAft>
              <a:buFont typeface="Arial" panose="020B0604020202020204" pitchFamily="34" charset="0"/>
              <a:buChar char="•"/>
            </a:pP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en-US" altLang="ja-JP" sz="1600" dirty="0">
                <a:latin typeface="BIZ UDPゴシック" panose="020B0400000000000000" pitchFamily="50" charset="-128"/>
                <a:ea typeface="BIZ UDPゴシック" panose="020B0400000000000000" pitchFamily="50" charset="-128"/>
              </a:rPr>
              <a:t>②</a:t>
            </a:r>
            <a:r>
              <a:rPr lang="ja-JP" altLang="en-US" sz="1600" dirty="0">
                <a:latin typeface="BIZ UDPゴシック" panose="020B0400000000000000" pitchFamily="50" charset="-128"/>
                <a:ea typeface="BIZ UDPゴシック" panose="020B0400000000000000" pitchFamily="50" charset="-128"/>
              </a:rPr>
              <a:t>　サービス更新の際、継続して月３回以上の利用を希望の場合、今まで立てた保育所等訪問支援計画、訪問支援</a:t>
            </a: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　時の記録（訪問先施設との協議内容を含む）を添付するとともに、障害児支援利用計画案に必要な理由を記載すること。</a:t>
            </a: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ja-JP" altLang="en-US" sz="1600" dirty="0">
                <a:latin typeface="BIZ UDPゴシック" panose="020B0400000000000000" pitchFamily="50" charset="-128"/>
                <a:ea typeface="BIZ UDPゴシック" panose="020B0400000000000000" pitchFamily="50" charset="-128"/>
              </a:rPr>
              <a:t>③　事業者意見書</a:t>
            </a: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endParaRPr lang="en-US" altLang="ja-JP" sz="1600" dirty="0">
              <a:latin typeface="BIZ UDPゴシック" panose="020B0400000000000000" pitchFamily="50" charset="-128"/>
              <a:ea typeface="BIZ UDPゴシック" panose="020B0400000000000000" pitchFamily="50" charset="-128"/>
            </a:endParaRPr>
          </a:p>
          <a:p>
            <a:pPr>
              <a:lnSpc>
                <a:spcPct val="90000"/>
              </a:lnSpc>
              <a:spcAft>
                <a:spcPts val="600"/>
              </a:spcAft>
            </a:pPr>
            <a:r>
              <a:rPr lang="en-US" altLang="ja-JP" sz="1600" dirty="0">
                <a:latin typeface="BIZ UDPゴシック" panose="020B0400000000000000" pitchFamily="50" charset="-128"/>
                <a:ea typeface="BIZ UDPゴシック" panose="020B0400000000000000" pitchFamily="50" charset="-128"/>
              </a:rPr>
              <a:t>①②</a:t>
            </a:r>
            <a:r>
              <a:rPr lang="ja-JP" altLang="en-US" sz="1600" dirty="0">
                <a:latin typeface="BIZ UDPゴシック" panose="020B0400000000000000" pitchFamily="50" charset="-128"/>
                <a:ea typeface="BIZ UDPゴシック" panose="020B0400000000000000" pitchFamily="50" charset="-128"/>
              </a:rPr>
              <a:t>③の各種提出書類をもとに必要性を判断する。　　　</a:t>
            </a:r>
            <a:r>
              <a:rPr lang="ja-JP" altLang="en-US" sz="1600" u="sng" dirty="0">
                <a:latin typeface="BIZ UDPゴシック" panose="020B0400000000000000" pitchFamily="50" charset="-128"/>
                <a:ea typeface="BIZ UDPゴシック" panose="020B0400000000000000" pitchFamily="50" charset="-128"/>
              </a:rPr>
              <a:t>支給決定期間については、原則３か月とする。</a:t>
            </a:r>
            <a:endParaRPr lang="en-US" altLang="ja-JP" sz="1600" dirty="0">
              <a:latin typeface="BIZ UDPゴシック" panose="020B0400000000000000" pitchFamily="50" charset="-128"/>
              <a:ea typeface="BIZ UDPゴシック" panose="020B0400000000000000" pitchFamily="50" charset="-128"/>
            </a:endParaRPr>
          </a:p>
          <a:p>
            <a:pPr indent="-228600">
              <a:lnSpc>
                <a:spcPct val="90000"/>
              </a:lnSpc>
              <a:spcAft>
                <a:spcPts val="600"/>
              </a:spcAft>
              <a:buFont typeface="Arial" panose="020B0604020202020204" pitchFamily="34" charset="0"/>
              <a:buChar char="•"/>
            </a:pPr>
            <a:endParaRPr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240559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C4AB4EF-4874-CE28-3A3F-60CA97A502C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テキスト ボックス 3">
            <a:extLst>
              <a:ext uri="{FF2B5EF4-FFF2-40B4-BE49-F238E27FC236}">
                <a16:creationId xmlns:a16="http://schemas.microsoft.com/office/drawing/2014/main" id="{BAED29DB-0D4C-E5C6-B661-4B49FA361E99}"/>
              </a:ext>
            </a:extLst>
          </p:cNvPr>
          <p:cNvSpPr txBox="1"/>
          <p:nvPr/>
        </p:nvSpPr>
        <p:spPr>
          <a:xfrm>
            <a:off x="350555" y="-127444"/>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ja-JP" altLang="en-US" sz="3200" kern="1200" dirty="0">
                <a:solidFill>
                  <a:schemeClr val="tx1"/>
                </a:solidFill>
                <a:latin typeface="BIZ UDPゴシック" panose="020B0400000000000000" pitchFamily="50" charset="-128"/>
                <a:ea typeface="BIZ UDPゴシック" panose="020B0400000000000000" pitchFamily="50" charset="-128"/>
                <a:cs typeface="+mj-cs"/>
              </a:rPr>
              <a:t>保育所等訪問支援の支給決定に係る提出書類について</a:t>
            </a: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7" name="表 6">
            <a:extLst>
              <a:ext uri="{FF2B5EF4-FFF2-40B4-BE49-F238E27FC236}">
                <a16:creationId xmlns:a16="http://schemas.microsoft.com/office/drawing/2014/main" id="{31137DF2-9430-8DE3-A627-E66B95EA1C4B}"/>
              </a:ext>
            </a:extLst>
          </p:cNvPr>
          <p:cNvGraphicFramePr>
            <a:graphicFrameLocks noGrp="1"/>
          </p:cNvGraphicFramePr>
          <p:nvPr>
            <p:extLst>
              <p:ext uri="{D42A27DB-BD31-4B8C-83A1-F6EECF244321}">
                <p14:modId xmlns:p14="http://schemas.microsoft.com/office/powerpoint/2010/main" val="1154277349"/>
              </p:ext>
            </p:extLst>
          </p:nvPr>
        </p:nvGraphicFramePr>
        <p:xfrm>
          <a:off x="2159713" y="1657301"/>
          <a:ext cx="5052645" cy="1687413"/>
        </p:xfrm>
        <a:graphic>
          <a:graphicData uri="http://schemas.openxmlformats.org/drawingml/2006/table">
            <a:tbl>
              <a:tblPr firstRow="1" firstCol="1" bandRow="1">
                <a:tableStyleId>{0E3FDE45-AF77-4B5C-9715-49D594BDF05E}</a:tableStyleId>
              </a:tblPr>
              <a:tblGrid>
                <a:gridCol w="5052645">
                  <a:extLst>
                    <a:ext uri="{9D8B030D-6E8A-4147-A177-3AD203B41FA5}">
                      <a16:colId xmlns:a16="http://schemas.microsoft.com/office/drawing/2014/main" val="2619374070"/>
                    </a:ext>
                  </a:extLst>
                </a:gridCol>
              </a:tblGrid>
              <a:tr h="34265">
                <a:tc>
                  <a:txBody>
                    <a:bodyPr/>
                    <a:lstStyle/>
                    <a:p>
                      <a:pPr algn="ctr">
                        <a:buNone/>
                      </a:pPr>
                      <a:endPar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lnT w="127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109197"/>
                  </a:ext>
                </a:extLst>
              </a:tr>
              <a:tr h="1443573">
                <a:tc>
                  <a:txBody>
                    <a:bodyPr/>
                    <a:lstStyle/>
                    <a:p>
                      <a:pPr algn="l">
                        <a:buNone/>
                      </a:pPr>
                      <a:r>
                        <a:rPr lang="ja-JP" sz="1600" b="0" kern="100" dirty="0">
                          <a:effectLst/>
                          <a:latin typeface="BIZ UDPゴシック" panose="020B0400000000000000" pitchFamily="50" charset="-128"/>
                          <a:ea typeface="BIZ UDPゴシック" panose="020B0400000000000000" pitchFamily="50" charset="-128"/>
                        </a:rPr>
                        <a:t>①</a:t>
                      </a:r>
                      <a:r>
                        <a:rPr lang="ja-JP" altLang="en-US" sz="1600" b="0" kern="100" dirty="0">
                          <a:effectLst/>
                          <a:latin typeface="BIZ UDPゴシック" panose="020B0400000000000000" pitchFamily="50" charset="-128"/>
                          <a:ea typeface="BIZ UDPゴシック" panose="020B0400000000000000" pitchFamily="50" charset="-128"/>
                        </a:rPr>
                        <a:t>　</a:t>
                      </a:r>
                      <a:r>
                        <a:rPr lang="ja-JP" sz="1600" b="0" kern="100" dirty="0">
                          <a:effectLst/>
                          <a:latin typeface="BIZ UDPゴシック" panose="020B0400000000000000" pitchFamily="50" charset="-128"/>
                          <a:ea typeface="BIZ UDPゴシック" panose="020B0400000000000000" pitchFamily="50" charset="-128"/>
                        </a:rPr>
                        <a:t>障害児通所給付費支給申請書</a:t>
                      </a:r>
                    </a:p>
                    <a:p>
                      <a:pPr indent="228600" algn="l">
                        <a:buNone/>
                      </a:pPr>
                      <a:r>
                        <a:rPr lang="ja-JP" altLang="en-US" sz="1600" b="0" kern="100" dirty="0">
                          <a:effectLst/>
                          <a:latin typeface="BIZ UDPゴシック" panose="020B0400000000000000" pitchFamily="50" charset="-128"/>
                          <a:ea typeface="BIZ UDPゴシック" panose="020B0400000000000000" pitchFamily="50" charset="-128"/>
                        </a:rPr>
                        <a:t>　</a:t>
                      </a:r>
                      <a:r>
                        <a:rPr lang="ja-JP" sz="1600" b="0" kern="100" dirty="0">
                          <a:effectLst/>
                          <a:latin typeface="BIZ UDPゴシック" panose="020B0400000000000000" pitchFamily="50" charset="-128"/>
                          <a:ea typeface="BIZ UDPゴシック" panose="020B0400000000000000" pitchFamily="50" charset="-128"/>
                        </a:rPr>
                        <a:t>（第</a:t>
                      </a:r>
                      <a:r>
                        <a:rPr lang="en-US" sz="1600" b="0" kern="100" dirty="0">
                          <a:effectLst/>
                          <a:latin typeface="BIZ UDPゴシック" panose="020B0400000000000000" pitchFamily="50" charset="-128"/>
                          <a:ea typeface="BIZ UDPゴシック" panose="020B0400000000000000" pitchFamily="50" charset="-128"/>
                        </a:rPr>
                        <a:t>6</a:t>
                      </a:r>
                      <a:r>
                        <a:rPr lang="ja-JP" sz="1600" b="0" kern="100" dirty="0">
                          <a:effectLst/>
                          <a:latin typeface="BIZ UDPゴシック" panose="020B0400000000000000" pitchFamily="50" charset="-128"/>
                          <a:ea typeface="BIZ UDPゴシック" panose="020B0400000000000000" pitchFamily="50" charset="-128"/>
                        </a:rPr>
                        <a:t>号様式の</a:t>
                      </a:r>
                      <a:r>
                        <a:rPr lang="en-US" sz="1600" b="0" kern="100" dirty="0">
                          <a:effectLst/>
                          <a:latin typeface="BIZ UDPゴシック" panose="020B0400000000000000" pitchFamily="50" charset="-128"/>
                          <a:ea typeface="BIZ UDPゴシック" panose="020B0400000000000000" pitchFamily="50" charset="-128"/>
                        </a:rPr>
                        <a:t>2</a:t>
                      </a:r>
                      <a:r>
                        <a:rPr lang="ja-JP" sz="1600" b="0" kern="100" dirty="0">
                          <a:effectLst/>
                          <a:latin typeface="BIZ UDPゴシック" panose="020B0400000000000000" pitchFamily="50" charset="-128"/>
                          <a:ea typeface="BIZ UDPゴシック" panose="020B0400000000000000" pitchFamily="50" charset="-128"/>
                        </a:rPr>
                        <a:t>）</a:t>
                      </a:r>
                    </a:p>
                    <a:p>
                      <a:pPr algn="l">
                        <a:buNone/>
                      </a:pPr>
                      <a:r>
                        <a:rPr lang="ja-JP" sz="1600" b="0" kern="100" dirty="0">
                          <a:effectLst/>
                          <a:latin typeface="BIZ UDPゴシック" panose="020B0400000000000000" pitchFamily="50" charset="-128"/>
                          <a:ea typeface="BIZ UDPゴシック" panose="020B0400000000000000" pitchFamily="50" charset="-128"/>
                        </a:rPr>
                        <a:t>②</a:t>
                      </a:r>
                      <a:r>
                        <a:rPr lang="ja-JP" altLang="en-US" sz="1600" b="0" kern="100" dirty="0">
                          <a:effectLst/>
                          <a:latin typeface="BIZ UDPゴシック" panose="020B0400000000000000" pitchFamily="50" charset="-128"/>
                          <a:ea typeface="BIZ UDPゴシック" panose="020B0400000000000000" pitchFamily="50" charset="-128"/>
                        </a:rPr>
                        <a:t>　</a:t>
                      </a:r>
                      <a:r>
                        <a:rPr lang="ja-JP" sz="1600" b="0" kern="100" dirty="0">
                          <a:effectLst/>
                          <a:latin typeface="BIZ UDPゴシック" panose="020B0400000000000000" pitchFamily="50" charset="-128"/>
                          <a:ea typeface="BIZ UDPゴシック" panose="020B0400000000000000" pitchFamily="50" charset="-128"/>
                        </a:rPr>
                        <a:t>障害児支援利用計画案またはセルフプラン</a:t>
                      </a:r>
                    </a:p>
                    <a:p>
                      <a:pPr algn="l">
                        <a:buNone/>
                      </a:pPr>
                      <a:r>
                        <a:rPr lang="ja-JP" sz="1600" b="0" kern="100" dirty="0">
                          <a:effectLst/>
                          <a:latin typeface="BIZ UDPゴシック" panose="020B0400000000000000" pitchFamily="50" charset="-128"/>
                          <a:ea typeface="BIZ UDPゴシック" panose="020B0400000000000000" pitchFamily="50" charset="-128"/>
                        </a:rPr>
                        <a:t>③</a:t>
                      </a:r>
                      <a:r>
                        <a:rPr lang="ja-JP" altLang="en-US" sz="1600" b="0" kern="100" dirty="0">
                          <a:effectLst/>
                          <a:latin typeface="BIZ UDPゴシック" panose="020B0400000000000000" pitchFamily="50" charset="-128"/>
                          <a:ea typeface="BIZ UDPゴシック" panose="020B0400000000000000" pitchFamily="50" charset="-128"/>
                        </a:rPr>
                        <a:t>　</a:t>
                      </a:r>
                      <a:r>
                        <a:rPr lang="ja-JP" sz="1600" b="0" kern="100" dirty="0">
                          <a:solidFill>
                            <a:srgbClr val="FF0000"/>
                          </a:solidFill>
                          <a:effectLst/>
                          <a:latin typeface="BIZ UDPゴシック" panose="020B0400000000000000" pitchFamily="50" charset="-128"/>
                          <a:ea typeface="BIZ UDPゴシック" panose="020B0400000000000000" pitchFamily="50" charset="-128"/>
                        </a:rPr>
                        <a:t>保育所等訪問支援　チェックシート</a:t>
                      </a:r>
                    </a:p>
                    <a:p>
                      <a:pPr algn="l">
                        <a:buNone/>
                      </a:pPr>
                      <a:r>
                        <a:rPr lang="ja-JP" altLang="en-US" sz="1600" b="0" kern="100" dirty="0">
                          <a:effectLst/>
                          <a:latin typeface="BIZ UDPゴシック" panose="020B0400000000000000" pitchFamily="50" charset="-128"/>
                          <a:ea typeface="BIZ UDPゴシック" panose="020B0400000000000000" pitchFamily="50" charset="-128"/>
                        </a:rPr>
                        <a:t>　　</a:t>
                      </a:r>
                      <a:r>
                        <a:rPr lang="ja-JP" sz="1600" b="0" kern="100" dirty="0">
                          <a:effectLst/>
                          <a:latin typeface="BIZ UDPゴシック" panose="020B0400000000000000" pitchFamily="50" charset="-128"/>
                          <a:ea typeface="BIZ UDPゴシック" panose="020B0400000000000000" pitchFamily="50" charset="-128"/>
                        </a:rPr>
                        <a:t>（保護者が記載し、保護者の署名が必要）</a:t>
                      </a:r>
                      <a:endPar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3042956"/>
                  </a:ext>
                </a:extLst>
              </a:tr>
            </a:tbl>
          </a:graphicData>
        </a:graphic>
      </p:graphicFrame>
      <p:sp>
        <p:nvSpPr>
          <p:cNvPr id="8" name="Rectangle 2">
            <a:extLst>
              <a:ext uri="{FF2B5EF4-FFF2-40B4-BE49-F238E27FC236}">
                <a16:creationId xmlns:a16="http://schemas.microsoft.com/office/drawing/2014/main" id="{A334D146-99DB-DF51-9785-0C5F9668FC29}"/>
              </a:ext>
            </a:extLst>
          </p:cNvPr>
          <p:cNvSpPr>
            <a:spLocks noChangeArrowheads="1"/>
          </p:cNvSpPr>
          <p:nvPr/>
        </p:nvSpPr>
        <p:spPr bwMode="auto">
          <a:xfrm>
            <a:off x="529068" y="1077709"/>
            <a:ext cx="55402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l" defTabSz="914400" rtl="0" eaLnBrk="0" fontAlgn="base" latinLnBrk="0" hangingPunct="0">
              <a:lnSpc>
                <a:spcPct val="100000"/>
              </a:lnSpc>
              <a:spcBef>
                <a:spcPct val="0"/>
              </a:spcBef>
              <a:spcAft>
                <a:spcPct val="0"/>
              </a:spcAft>
              <a:buClrTx/>
              <a:buSzTx/>
              <a:buFontTx/>
              <a:buNone/>
              <a:tabLst/>
            </a:pPr>
            <a:r>
              <a:rPr kumimoji="0" lang="en-US" altLang="ja-JP" dirty="0">
                <a:latin typeface="BIZ UDPゴシック" panose="020B0400000000000000" pitchFamily="50" charset="-128"/>
                <a:ea typeface="BIZ UDPゴシック" panose="020B0400000000000000" pitchFamily="50" charset="-128"/>
                <a:cs typeface="Times New Roman" panose="02020603050405020304" pitchFamily="18" charset="0"/>
              </a:rPr>
              <a:t>【</a:t>
            </a:r>
            <a:r>
              <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新規申請</a:t>
            </a:r>
            <a:r>
              <a:rPr kumimoji="0" lang="en-US"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ja-JP" altLang="en-US"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＊保育所等訪問支援</a:t>
            </a:r>
            <a:r>
              <a:rPr kumimoji="0" lang="ja-JP" altLang="en-US"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を新規で</a:t>
            </a:r>
            <a:r>
              <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申請する場合</a:t>
            </a:r>
            <a:endPar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endParaRPr>
          </a:p>
        </p:txBody>
      </p:sp>
      <p:graphicFrame>
        <p:nvGraphicFramePr>
          <p:cNvPr id="13" name="表 12">
            <a:extLst>
              <a:ext uri="{FF2B5EF4-FFF2-40B4-BE49-F238E27FC236}">
                <a16:creationId xmlns:a16="http://schemas.microsoft.com/office/drawing/2014/main" id="{8FB20E50-8168-099B-0A32-9484C797710F}"/>
              </a:ext>
            </a:extLst>
          </p:cNvPr>
          <p:cNvGraphicFramePr>
            <a:graphicFrameLocks noGrp="1"/>
          </p:cNvGraphicFramePr>
          <p:nvPr>
            <p:extLst>
              <p:ext uri="{D42A27DB-BD31-4B8C-83A1-F6EECF244321}">
                <p14:modId xmlns:p14="http://schemas.microsoft.com/office/powerpoint/2010/main" val="330220007"/>
              </p:ext>
            </p:extLst>
          </p:nvPr>
        </p:nvGraphicFramePr>
        <p:xfrm>
          <a:off x="2162771" y="4171523"/>
          <a:ext cx="7133627" cy="2215754"/>
        </p:xfrm>
        <a:graphic>
          <a:graphicData uri="http://schemas.openxmlformats.org/drawingml/2006/table">
            <a:tbl>
              <a:tblPr firstRow="1" firstCol="1" bandRow="1"/>
              <a:tblGrid>
                <a:gridCol w="7133627">
                  <a:extLst>
                    <a:ext uri="{9D8B030D-6E8A-4147-A177-3AD203B41FA5}">
                      <a16:colId xmlns:a16="http://schemas.microsoft.com/office/drawing/2014/main" val="3629944901"/>
                    </a:ext>
                  </a:extLst>
                </a:gridCol>
              </a:tblGrid>
              <a:tr h="2215754">
                <a:tc>
                  <a:txBody>
                    <a:bodyPr/>
                    <a:lstStyle/>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①</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障害児通所給付費支給申請書</a:t>
                      </a:r>
                    </a:p>
                    <a:p>
                      <a:pPr indent="228600" algn="l">
                        <a:buNone/>
                      </a:pP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（第</a:t>
                      </a:r>
                      <a:r>
                        <a:rPr 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6</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号様式の</a:t>
                      </a:r>
                      <a:r>
                        <a:rPr 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2</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p>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②</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障害児支援利用計画案またはセルフプラン</a:t>
                      </a:r>
                    </a:p>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③</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solidFill>
                            <a:srgbClr val="FF0000"/>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保育所等訪問支援の支給決定更新に係る事業者意見書</a:t>
                      </a:r>
                      <a:endPar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gn="l">
                        <a:buNone/>
                      </a:pP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（訪問先施設の担当者名の記載、保護者の署名が必要）</a:t>
                      </a:r>
                    </a:p>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④</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solidFill>
                            <a:srgbClr val="FF0000"/>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保育所等訪問支援計画</a:t>
                      </a:r>
                      <a:endPar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⑤</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solidFill>
                            <a:srgbClr val="FF0000"/>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保育所等訪問支援計画に基づく訪問に係る支援記録</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（直近</a:t>
                      </a:r>
                      <a:r>
                        <a:rPr 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1</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ヶ月分）</a:t>
                      </a:r>
                    </a:p>
                    <a:p>
                      <a:pPr algn="l">
                        <a:buNone/>
                      </a:pP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⑥</a:t>
                      </a:r>
                      <a:r>
                        <a:rPr lang="ja-JP" altLang="en-US"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sz="1600" b="0" kern="100" dirty="0">
                          <a:solidFill>
                            <a:srgbClr val="FF0000"/>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サービス担当者会議録</a:t>
                      </a:r>
                      <a:r>
                        <a:rPr lang="ja-JP" sz="1600" b="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（開催時のみ）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430461669"/>
                  </a:ext>
                </a:extLst>
              </a:tr>
            </a:tbl>
          </a:graphicData>
        </a:graphic>
      </p:graphicFrame>
      <p:sp>
        <p:nvSpPr>
          <p:cNvPr id="15" name="Rectangle 4">
            <a:extLst>
              <a:ext uri="{FF2B5EF4-FFF2-40B4-BE49-F238E27FC236}">
                <a16:creationId xmlns:a16="http://schemas.microsoft.com/office/drawing/2014/main" id="{5571C3C1-6FA0-3B1B-4615-67CEB859CBBD}"/>
              </a:ext>
            </a:extLst>
          </p:cNvPr>
          <p:cNvSpPr>
            <a:spLocks noChangeArrowheads="1"/>
          </p:cNvSpPr>
          <p:nvPr/>
        </p:nvSpPr>
        <p:spPr bwMode="auto">
          <a:xfrm>
            <a:off x="529068" y="3411757"/>
            <a:ext cx="539961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l" defTabSz="914400" rtl="0" eaLnBrk="0" fontAlgn="base" latinLnBrk="0" hangingPunct="0">
              <a:lnSpc>
                <a:spcPct val="100000"/>
              </a:lnSpc>
              <a:spcBef>
                <a:spcPct val="0"/>
              </a:spcBef>
              <a:spcAft>
                <a:spcPct val="0"/>
              </a:spcAft>
              <a:buClrTx/>
              <a:buSzTx/>
              <a:buFontTx/>
              <a:buNone/>
              <a:tabLst/>
            </a:pPr>
            <a:r>
              <a:rPr kumimoji="0" lang="en-US" altLang="ja-JP" dirty="0">
                <a:latin typeface="BIZ UDPゴシック" panose="020B0400000000000000" pitchFamily="50" charset="-128"/>
                <a:ea typeface="BIZ UDPゴシック" panose="020B0400000000000000" pitchFamily="50" charset="-128"/>
                <a:cs typeface="Times New Roman" panose="02020603050405020304" pitchFamily="18" charset="0"/>
              </a:rPr>
              <a:t>【</a:t>
            </a:r>
            <a:r>
              <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更新申請</a:t>
            </a:r>
            <a:r>
              <a:rPr kumimoji="0" lang="en-US"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ja-JP" altLang="en-US"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＊継続して保育所等訪問支援を申請する場合</a:t>
            </a:r>
            <a:endParaRPr kumimoji="0" lang="ja-JP" altLang="ja-JP"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endParaRPr>
          </a:p>
        </p:txBody>
      </p:sp>
      <p:grpSp>
        <p:nvGrpSpPr>
          <p:cNvPr id="25" name="グループ化 24">
            <a:extLst>
              <a:ext uri="{FF2B5EF4-FFF2-40B4-BE49-F238E27FC236}">
                <a16:creationId xmlns:a16="http://schemas.microsoft.com/office/drawing/2014/main" id="{783BF1A7-9D1D-BA03-8FA9-D5F4A2F71C2C}"/>
              </a:ext>
            </a:extLst>
          </p:cNvPr>
          <p:cNvGrpSpPr/>
          <p:nvPr/>
        </p:nvGrpSpPr>
        <p:grpSpPr>
          <a:xfrm>
            <a:off x="7804071" y="1266727"/>
            <a:ext cx="4083433" cy="2649660"/>
            <a:chOff x="7804071" y="1266727"/>
            <a:chExt cx="4083433" cy="2649660"/>
          </a:xfrm>
        </p:grpSpPr>
        <p:sp>
          <p:nvSpPr>
            <p:cNvPr id="16" name="吹き出し: 角を丸めた四角形 15">
              <a:extLst>
                <a:ext uri="{FF2B5EF4-FFF2-40B4-BE49-F238E27FC236}">
                  <a16:creationId xmlns:a16="http://schemas.microsoft.com/office/drawing/2014/main" id="{4E1C1138-BA04-8F72-06A5-33D69711C002}"/>
                </a:ext>
              </a:extLst>
            </p:cNvPr>
            <p:cNvSpPr/>
            <p:nvPr/>
          </p:nvSpPr>
          <p:spPr>
            <a:xfrm>
              <a:off x="7804071" y="1266727"/>
              <a:ext cx="4083433" cy="2649660"/>
            </a:xfrm>
            <a:prstGeom prst="wedgeRoundRectCallout">
              <a:avLst>
                <a:gd name="adj1" fmla="val -60897"/>
                <a:gd name="adj2" fmla="val 33044"/>
                <a:gd name="adj3" fmla="val 16667"/>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endParaRPr kumimoji="1" lang="ja-JP" altLang="en-US" sz="1600" dirty="0">
                <a:solidFill>
                  <a:sysClr val="windowText" lastClr="000000"/>
                </a:solidFill>
                <a:latin typeface="BIZ UDPゴシック" panose="020B0400000000000000" pitchFamily="50" charset="-128"/>
                <a:ea typeface="BIZ UDPゴシック" panose="020B0400000000000000" pitchFamily="50" charset="-128"/>
              </a:endParaRPr>
            </a:p>
          </p:txBody>
        </p:sp>
        <p:sp>
          <p:nvSpPr>
            <p:cNvPr id="23" name="テキスト ボックス 22">
              <a:extLst>
                <a:ext uri="{FF2B5EF4-FFF2-40B4-BE49-F238E27FC236}">
                  <a16:creationId xmlns:a16="http://schemas.microsoft.com/office/drawing/2014/main" id="{CBF822A2-0701-F958-93F0-61CBEB37258A}"/>
                </a:ext>
              </a:extLst>
            </p:cNvPr>
            <p:cNvSpPr txBox="1"/>
            <p:nvPr/>
          </p:nvSpPr>
          <p:spPr>
            <a:xfrm>
              <a:off x="7944749" y="1515218"/>
              <a:ext cx="3884027" cy="2062103"/>
            </a:xfrm>
            <a:prstGeom prst="rect">
              <a:avLst/>
            </a:prstGeom>
            <a:noFill/>
            <a:ln w="28575">
              <a:noFill/>
            </a:ln>
          </p:spPr>
          <p:txBody>
            <a:bodyPr wrap="square">
              <a:spAutoFit/>
            </a:bodyPr>
            <a:lstStyle/>
            <a:p>
              <a:r>
                <a:rPr lang="ja-JP" altLang="en-US" sz="1600" b="1" dirty="0">
                  <a:solidFill>
                    <a:srgbClr val="FF0000"/>
                  </a:solidFill>
                  <a:latin typeface="BIZ UDPゴシック" panose="020B0400000000000000" pitchFamily="50" charset="-128"/>
                  <a:ea typeface="BIZ UDPゴシック" panose="020B0400000000000000" pitchFamily="50" charset="-128"/>
                </a:rPr>
                <a:t>所定の書類を全て受理した後に支給決定の判断をします。</a:t>
              </a:r>
              <a:endParaRPr lang="en-US" altLang="ja-JP" sz="1600" b="1" dirty="0">
                <a:solidFill>
                  <a:srgbClr val="FF0000"/>
                </a:solidFill>
                <a:latin typeface="BIZ UDPゴシック" panose="020B0400000000000000" pitchFamily="50" charset="-128"/>
                <a:ea typeface="BIZ UDPゴシック" panose="020B0400000000000000" pitchFamily="50" charset="-128"/>
              </a:endParaRPr>
            </a:p>
            <a:p>
              <a:r>
                <a:rPr lang="ja-JP" altLang="en-US" sz="1600" b="1" dirty="0">
                  <a:solidFill>
                    <a:srgbClr val="FF0000"/>
                  </a:solidFill>
                  <a:latin typeface="BIZ UDPゴシック" panose="020B0400000000000000" pitchFamily="50" charset="-128"/>
                  <a:ea typeface="BIZ UDPゴシック" panose="020B0400000000000000" pitchFamily="50" charset="-128"/>
                </a:rPr>
                <a:t>書類が不足している際は、不足分の書類を追って提出していただく必要がありますが、決定を遡ることはできませんので、注意してください。</a:t>
              </a:r>
              <a:endParaRPr lang="en-US" altLang="ja-JP" sz="1600" b="1" dirty="0">
                <a:solidFill>
                  <a:srgbClr val="FF0000"/>
                </a:solidFill>
                <a:latin typeface="BIZ UDPゴシック" panose="020B0400000000000000" pitchFamily="50" charset="-128"/>
                <a:ea typeface="BIZ UDPゴシック" panose="020B0400000000000000" pitchFamily="50" charset="-128"/>
              </a:endParaRPr>
            </a:p>
            <a:p>
              <a:r>
                <a:rPr lang="ja-JP" altLang="en-US" sz="1600" b="1" dirty="0">
                  <a:solidFill>
                    <a:srgbClr val="FF0000"/>
                  </a:solidFill>
                  <a:latin typeface="BIZ UDPゴシック" panose="020B0400000000000000" pitchFamily="50" charset="-128"/>
                  <a:ea typeface="BIZ UDPゴシック" panose="020B0400000000000000" pitchFamily="50" charset="-128"/>
                </a:rPr>
                <a:t>支給決定前の利用は給付の対象外（全額利用者の自己負担）となります。</a:t>
              </a:r>
            </a:p>
          </p:txBody>
        </p:sp>
      </p:grpSp>
      <p:sp>
        <p:nvSpPr>
          <p:cNvPr id="24" name="テキスト ボックス 23">
            <a:extLst>
              <a:ext uri="{FF2B5EF4-FFF2-40B4-BE49-F238E27FC236}">
                <a16:creationId xmlns:a16="http://schemas.microsoft.com/office/drawing/2014/main" id="{D805B5A5-481C-02E2-8ED0-4BD2E5D12AB1}"/>
              </a:ext>
            </a:extLst>
          </p:cNvPr>
          <p:cNvSpPr txBox="1"/>
          <p:nvPr/>
        </p:nvSpPr>
        <p:spPr>
          <a:xfrm>
            <a:off x="10208695" y="605442"/>
            <a:ext cx="1814972" cy="369332"/>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Ｒ</a:t>
            </a:r>
            <a:r>
              <a:rPr kumimoji="1" lang="en-US" altLang="ja-JP" dirty="0">
                <a:latin typeface="BIZ UDPゴシック" panose="020B0400000000000000" pitchFamily="50" charset="-128"/>
                <a:ea typeface="BIZ UDPゴシック" panose="020B0400000000000000" pitchFamily="50" charset="-128"/>
              </a:rPr>
              <a:t>7.10.1</a:t>
            </a:r>
            <a:r>
              <a:rPr kumimoji="1" lang="ja-JP" altLang="en-US" dirty="0">
                <a:latin typeface="BIZ UDPゴシック" panose="020B0400000000000000" pitchFamily="50" charset="-128"/>
                <a:ea typeface="BIZ UDPゴシック" panose="020B0400000000000000" pitchFamily="50" charset="-128"/>
              </a:rPr>
              <a:t>施行</a:t>
            </a:r>
          </a:p>
        </p:txBody>
      </p:sp>
    </p:spTree>
    <p:extLst>
      <p:ext uri="{BB962C8B-B14F-4D97-AF65-F5344CB8AC3E}">
        <p14:creationId xmlns:p14="http://schemas.microsoft.com/office/powerpoint/2010/main" val="1862498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F25E5AF-FFD8-5101-4E12-83D6E5D5EA62}"/>
              </a:ext>
            </a:extLst>
          </p:cNvPr>
          <p:cNvPicPr>
            <a:picLocks noChangeAspect="1"/>
          </p:cNvPicPr>
          <p:nvPr/>
        </p:nvPicPr>
        <p:blipFill>
          <a:blip r:embed="rId2"/>
          <a:stretch>
            <a:fillRect/>
          </a:stretch>
        </p:blipFill>
        <p:spPr>
          <a:xfrm>
            <a:off x="4076683" y="264622"/>
            <a:ext cx="4664194" cy="6490139"/>
          </a:xfrm>
          <a:prstGeom prst="rect">
            <a:avLst/>
          </a:prstGeom>
          <a:ln>
            <a:solidFill>
              <a:schemeClr val="tx1"/>
            </a:solidFill>
          </a:ln>
        </p:spPr>
      </p:pic>
      <p:sp>
        <p:nvSpPr>
          <p:cNvPr id="6" name="テキスト ボックス 5">
            <a:extLst>
              <a:ext uri="{FF2B5EF4-FFF2-40B4-BE49-F238E27FC236}">
                <a16:creationId xmlns:a16="http://schemas.microsoft.com/office/drawing/2014/main" id="{6A37017D-7713-DE16-AC92-4B9F78BBBC45}"/>
              </a:ext>
            </a:extLst>
          </p:cNvPr>
          <p:cNvSpPr txBox="1"/>
          <p:nvPr/>
        </p:nvSpPr>
        <p:spPr>
          <a:xfrm>
            <a:off x="359229" y="264622"/>
            <a:ext cx="2928258" cy="830997"/>
          </a:xfrm>
          <a:prstGeom prst="rect">
            <a:avLst/>
          </a:prstGeom>
          <a:noFill/>
        </p:spPr>
        <p:txBody>
          <a:bodyPr wrap="square" rtlCol="0">
            <a:spAutoFit/>
          </a:bodyPr>
          <a:lstStyle/>
          <a:p>
            <a:r>
              <a:rPr kumimoji="1" lang="ja-JP" altLang="en-US" sz="2400" dirty="0">
                <a:latin typeface="BIZ UDPゴシック" panose="020B0400000000000000" pitchFamily="50" charset="-128"/>
                <a:ea typeface="BIZ UDPゴシック" panose="020B0400000000000000" pitchFamily="50" charset="-128"/>
              </a:rPr>
              <a:t>新規の際に提出する</a:t>
            </a:r>
            <a:endParaRPr kumimoji="1" lang="en-US" altLang="ja-JP" sz="2400" dirty="0">
              <a:latin typeface="BIZ UDPゴシック" panose="020B0400000000000000" pitchFamily="50" charset="-128"/>
              <a:ea typeface="BIZ UDPゴシック" panose="020B0400000000000000" pitchFamily="50" charset="-128"/>
            </a:endParaRPr>
          </a:p>
          <a:p>
            <a:r>
              <a:rPr lang="ja-JP" altLang="en-US" sz="2400" dirty="0">
                <a:latin typeface="BIZ UDPゴシック" panose="020B0400000000000000" pitchFamily="50" charset="-128"/>
                <a:ea typeface="BIZ UDPゴシック" panose="020B0400000000000000" pitchFamily="50" charset="-128"/>
              </a:rPr>
              <a:t>チェックシート</a:t>
            </a:r>
            <a:endParaRPr kumimoji="1" lang="ja-JP" altLang="en-US" sz="24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634130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E21EFD0-12F2-7FDE-4488-580A09059741}"/>
              </a:ext>
            </a:extLst>
          </p:cNvPr>
          <p:cNvPicPr>
            <a:picLocks noChangeAspect="1"/>
          </p:cNvPicPr>
          <p:nvPr/>
        </p:nvPicPr>
        <p:blipFill>
          <a:blip r:embed="rId2"/>
          <a:stretch>
            <a:fillRect/>
          </a:stretch>
        </p:blipFill>
        <p:spPr>
          <a:xfrm>
            <a:off x="7251543" y="133191"/>
            <a:ext cx="4570979" cy="6591620"/>
          </a:xfrm>
          <a:prstGeom prst="rect">
            <a:avLst/>
          </a:prstGeom>
          <a:ln>
            <a:solidFill>
              <a:schemeClr val="tx1"/>
            </a:solidFill>
          </a:ln>
        </p:spPr>
      </p:pic>
      <p:graphicFrame>
        <p:nvGraphicFramePr>
          <p:cNvPr id="8" name="表 7">
            <a:extLst>
              <a:ext uri="{FF2B5EF4-FFF2-40B4-BE49-F238E27FC236}">
                <a16:creationId xmlns:a16="http://schemas.microsoft.com/office/drawing/2014/main" id="{62182875-26E9-159D-FCA0-ED53826864B8}"/>
              </a:ext>
            </a:extLst>
          </p:cNvPr>
          <p:cNvGraphicFramePr>
            <a:graphicFrameLocks noGrp="1"/>
          </p:cNvGraphicFramePr>
          <p:nvPr>
            <p:extLst>
              <p:ext uri="{D42A27DB-BD31-4B8C-83A1-F6EECF244321}">
                <p14:modId xmlns:p14="http://schemas.microsoft.com/office/powerpoint/2010/main" val="3665891525"/>
              </p:ext>
            </p:extLst>
          </p:nvPr>
        </p:nvGraphicFramePr>
        <p:xfrm>
          <a:off x="2503397" y="1271186"/>
          <a:ext cx="4121369" cy="5522558"/>
        </p:xfrm>
        <a:graphic>
          <a:graphicData uri="http://schemas.openxmlformats.org/drawingml/2006/table">
            <a:tbl>
              <a:tblPr/>
              <a:tblGrid>
                <a:gridCol w="1154445">
                  <a:extLst>
                    <a:ext uri="{9D8B030D-6E8A-4147-A177-3AD203B41FA5}">
                      <a16:colId xmlns:a16="http://schemas.microsoft.com/office/drawing/2014/main" val="3580064988"/>
                    </a:ext>
                  </a:extLst>
                </a:gridCol>
                <a:gridCol w="230889">
                  <a:extLst>
                    <a:ext uri="{9D8B030D-6E8A-4147-A177-3AD203B41FA5}">
                      <a16:colId xmlns:a16="http://schemas.microsoft.com/office/drawing/2014/main" val="1966014916"/>
                    </a:ext>
                  </a:extLst>
                </a:gridCol>
                <a:gridCol w="214641">
                  <a:extLst>
                    <a:ext uri="{9D8B030D-6E8A-4147-A177-3AD203B41FA5}">
                      <a16:colId xmlns:a16="http://schemas.microsoft.com/office/drawing/2014/main" val="1806069242"/>
                    </a:ext>
                  </a:extLst>
                </a:gridCol>
                <a:gridCol w="230889">
                  <a:extLst>
                    <a:ext uri="{9D8B030D-6E8A-4147-A177-3AD203B41FA5}">
                      <a16:colId xmlns:a16="http://schemas.microsoft.com/office/drawing/2014/main" val="2272552949"/>
                    </a:ext>
                  </a:extLst>
                </a:gridCol>
                <a:gridCol w="247137">
                  <a:extLst>
                    <a:ext uri="{9D8B030D-6E8A-4147-A177-3AD203B41FA5}">
                      <a16:colId xmlns:a16="http://schemas.microsoft.com/office/drawing/2014/main" val="94914320"/>
                    </a:ext>
                  </a:extLst>
                </a:gridCol>
                <a:gridCol w="230889">
                  <a:extLst>
                    <a:ext uri="{9D8B030D-6E8A-4147-A177-3AD203B41FA5}">
                      <a16:colId xmlns:a16="http://schemas.microsoft.com/office/drawing/2014/main" val="2342122047"/>
                    </a:ext>
                  </a:extLst>
                </a:gridCol>
                <a:gridCol w="230889">
                  <a:extLst>
                    <a:ext uri="{9D8B030D-6E8A-4147-A177-3AD203B41FA5}">
                      <a16:colId xmlns:a16="http://schemas.microsoft.com/office/drawing/2014/main" val="2402201425"/>
                    </a:ext>
                  </a:extLst>
                </a:gridCol>
                <a:gridCol w="230889">
                  <a:extLst>
                    <a:ext uri="{9D8B030D-6E8A-4147-A177-3AD203B41FA5}">
                      <a16:colId xmlns:a16="http://schemas.microsoft.com/office/drawing/2014/main" val="853398590"/>
                    </a:ext>
                  </a:extLst>
                </a:gridCol>
                <a:gridCol w="230889">
                  <a:extLst>
                    <a:ext uri="{9D8B030D-6E8A-4147-A177-3AD203B41FA5}">
                      <a16:colId xmlns:a16="http://schemas.microsoft.com/office/drawing/2014/main" val="1223112988"/>
                    </a:ext>
                  </a:extLst>
                </a:gridCol>
                <a:gridCol w="230889">
                  <a:extLst>
                    <a:ext uri="{9D8B030D-6E8A-4147-A177-3AD203B41FA5}">
                      <a16:colId xmlns:a16="http://schemas.microsoft.com/office/drawing/2014/main" val="159725847"/>
                    </a:ext>
                  </a:extLst>
                </a:gridCol>
                <a:gridCol w="230889">
                  <a:extLst>
                    <a:ext uri="{9D8B030D-6E8A-4147-A177-3AD203B41FA5}">
                      <a16:colId xmlns:a16="http://schemas.microsoft.com/office/drawing/2014/main" val="2922744904"/>
                    </a:ext>
                  </a:extLst>
                </a:gridCol>
                <a:gridCol w="658034">
                  <a:extLst>
                    <a:ext uri="{9D8B030D-6E8A-4147-A177-3AD203B41FA5}">
                      <a16:colId xmlns:a16="http://schemas.microsoft.com/office/drawing/2014/main" val="3851173959"/>
                    </a:ext>
                  </a:extLst>
                </a:gridCol>
              </a:tblGrid>
              <a:tr h="203826">
                <a:tc>
                  <a:txBody>
                    <a:bodyPr/>
                    <a:lstStyle/>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受給者証番号</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a:t>
                      </a: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800" kern="1050">
                          <a:solidFill>
                            <a:srgbClr val="0000FF"/>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06060"/>
                    </a:solidFill>
                  </a:tcPr>
                </a:tc>
                <a:extLst>
                  <a:ext uri="{0D108BD9-81ED-4DB2-BD59-A6C34878D82A}">
                    <a16:rowId xmlns:a16="http://schemas.microsoft.com/office/drawing/2014/main" val="3709128090"/>
                  </a:ext>
                </a:extLst>
              </a:tr>
              <a:tr h="307453">
                <a:tc>
                  <a:txBody>
                    <a:bodyPr/>
                    <a:lstStyle/>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通所給付決定保護者氏名</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algn="just">
                        <a:buNone/>
                      </a:pPr>
                      <a:r>
                        <a:rPr lang="en-US" sz="800" kern="105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18766986"/>
                  </a:ext>
                </a:extLst>
              </a:tr>
              <a:tr h="310171">
                <a:tc>
                  <a:txBody>
                    <a:bodyPr/>
                    <a:lstStyle/>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給付決定に係る児童氏名</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algn="just">
                        <a:buNone/>
                      </a:pPr>
                      <a:r>
                        <a:rPr lang="en-US" sz="800" kern="105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82921272"/>
                  </a:ext>
                </a:extLst>
              </a:tr>
              <a:tr h="310171">
                <a:tc>
                  <a:txBody>
                    <a:bodyPr/>
                    <a:lstStyle/>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支給決定期間</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indent="400050" algn="just">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　　年　　月　　日　～　　　　　年　　月　　日</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60810124"/>
                  </a:ext>
                </a:extLst>
              </a:tr>
              <a:tr h="548265">
                <a:tc>
                  <a:txBody>
                    <a:bodyPr/>
                    <a:lstStyle/>
                    <a:p>
                      <a:pPr algn="ctr">
                        <a:buNone/>
                      </a:pPr>
                      <a:r>
                        <a:rPr lang="en-US" sz="800" kern="1050">
                          <a:effectLst/>
                          <a:latin typeface="Century" panose="02040604050505020304" pitchFamily="18" charset="0"/>
                          <a:ea typeface="ＭＳ 明朝" panose="02020609040205080304" pitchFamily="17" charset="-128"/>
                          <a:cs typeface="Times New Roman" panose="02020603050405020304" pitchFamily="18" charset="0"/>
                        </a:rPr>
                        <a:t>(1)</a:t>
                      </a: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支援目標の達成度</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50228427"/>
                  </a:ext>
                </a:extLst>
              </a:tr>
              <a:tr h="842484">
                <a:tc>
                  <a:txBody>
                    <a:bodyPr/>
                    <a:lstStyle/>
                    <a:p>
                      <a:pPr algn="ctr">
                        <a:buNone/>
                      </a:pPr>
                      <a:r>
                        <a:rPr lang="en-US" sz="800" kern="1050">
                          <a:effectLst/>
                          <a:latin typeface="Century" panose="02040604050505020304" pitchFamily="18" charset="0"/>
                          <a:ea typeface="ＭＳ 明朝" panose="02020609040205080304" pitchFamily="17" charset="-128"/>
                          <a:cs typeface="Times New Roman" panose="02020603050405020304" pitchFamily="18" charset="0"/>
                        </a:rPr>
                        <a:t>(2)</a:t>
                      </a: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残った課題</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22782054"/>
                  </a:ext>
                </a:extLst>
              </a:tr>
              <a:tr h="3000188">
                <a:tc>
                  <a:txBody>
                    <a:bodyPr/>
                    <a:lstStyle/>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評価結果</a:t>
                      </a:r>
                    </a:p>
                    <a:p>
                      <a:pPr algn="ctr">
                        <a:buNone/>
                      </a:pPr>
                      <a:r>
                        <a:rPr lang="ja-JP" sz="800" kern="1050">
                          <a:effectLst/>
                          <a:latin typeface="Century" panose="02040604050505020304" pitchFamily="18" charset="0"/>
                          <a:ea typeface="ＭＳ 明朝" panose="02020609040205080304" pitchFamily="17" charset="-128"/>
                          <a:cs typeface="Times New Roman" panose="02020603050405020304" pitchFamily="18" charset="0"/>
                        </a:rPr>
                        <a:t>（更新の必要性）</a:t>
                      </a: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1">
                  <a:txBody>
                    <a:bodyPr/>
                    <a:lstStyle/>
                    <a:p>
                      <a:pPr marL="400050" indent="-400050" algn="just">
                        <a:buNone/>
                      </a:pPr>
                      <a:r>
                        <a:rPr lang="ja-JP" sz="800" kern="1050" dirty="0">
                          <a:effectLst/>
                          <a:latin typeface="Century" panose="02040604050505020304" pitchFamily="18" charset="0"/>
                          <a:ea typeface="ＭＳ 明朝" panose="02020609040205080304" pitchFamily="17" charset="-128"/>
                          <a:cs typeface="Times New Roman" panose="02020603050405020304" pitchFamily="18" charset="0"/>
                        </a:rPr>
                        <a:t>□１　現時点では十分な成果が得られていないため、サービス利用継続が適当</a:t>
                      </a:r>
                    </a:p>
                    <a:p>
                      <a:pPr marL="401320" indent="-401320" algn="just">
                        <a:buNone/>
                      </a:pPr>
                      <a:r>
                        <a:rPr lang="ja-JP" sz="800" b="1" kern="1050" dirty="0">
                          <a:effectLst/>
                          <a:latin typeface="Century" panose="02040604050505020304" pitchFamily="18" charset="0"/>
                          <a:ea typeface="ＭＳ 明朝" panose="02020609040205080304" pitchFamily="17" charset="-128"/>
                          <a:cs typeface="Times New Roman" panose="02020603050405020304" pitchFamily="18" charset="0"/>
                        </a:rPr>
                        <a:t>【訪問先施設の意見】</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ja-JP" sz="800" kern="105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sz="800" b="1" u="sng" kern="1050" dirty="0">
                          <a:effectLst/>
                          <a:latin typeface="Century" panose="02040604050505020304" pitchFamily="18" charset="0"/>
                          <a:ea typeface="ＭＳ 明朝" panose="02020609040205080304" pitchFamily="17" charset="-128"/>
                          <a:cs typeface="Times New Roman" panose="02020603050405020304" pitchFamily="18" charset="0"/>
                        </a:rPr>
                        <a:t>訪問先施設名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ja-JP" sz="800" kern="105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sz="800" b="1" u="sng" kern="1050" dirty="0">
                          <a:effectLst/>
                          <a:latin typeface="Century" panose="02040604050505020304" pitchFamily="18" charset="0"/>
                          <a:ea typeface="ＭＳ 明朝" panose="02020609040205080304" pitchFamily="17" charset="-128"/>
                          <a:cs typeface="Times New Roman" panose="02020603050405020304" pitchFamily="18" charset="0"/>
                        </a:rPr>
                        <a:t>訪問先施設担当者氏名　　　　　　　　　　　　</a:t>
                      </a:r>
                      <a:r>
                        <a:rPr lang="ja-JP" sz="800" b="1" kern="1050" dirty="0">
                          <a:effectLst/>
                          <a:latin typeface="Century" panose="02040604050505020304" pitchFamily="18" charset="0"/>
                          <a:ea typeface="ＭＳ 明朝" panose="02020609040205080304" pitchFamily="17" charset="-128"/>
                          <a:cs typeface="Times New Roman" panose="02020603050405020304" pitchFamily="18" charset="0"/>
                        </a:rPr>
                        <a:t>（署名・押印は不要）</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1320" indent="-401320" algn="just">
                        <a:buNone/>
                      </a:pPr>
                      <a:r>
                        <a:rPr lang="ja-JP" sz="800" b="1" kern="1050" dirty="0">
                          <a:effectLst/>
                          <a:latin typeface="Century" panose="02040604050505020304" pitchFamily="18" charset="0"/>
                          <a:ea typeface="ＭＳ 明朝" panose="02020609040205080304" pitchFamily="17" charset="-128"/>
                          <a:cs typeface="Times New Roman" panose="02020603050405020304" pitchFamily="18" charset="0"/>
                        </a:rPr>
                        <a:t>【保護者の意見】</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buNone/>
                      </a:pPr>
                      <a:r>
                        <a:rPr lang="en-US" sz="800" kern="105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1320" indent="-267970" algn="just">
                        <a:buNone/>
                      </a:pPr>
                      <a:r>
                        <a:rPr lang="ja-JP" sz="800" b="1" kern="1050" dirty="0">
                          <a:effectLst/>
                          <a:latin typeface="Century" panose="02040604050505020304" pitchFamily="18" charset="0"/>
                          <a:ea typeface="ＭＳ 明朝" panose="02020609040205080304" pitchFamily="17" charset="-128"/>
                          <a:cs typeface="Times New Roman" panose="02020603050405020304" pitchFamily="18" charset="0"/>
                        </a:rPr>
                        <a:t>保育所等訪問支援の利用更新を希望します。</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p>
                      <a:pPr marL="400050" indent="-400050" algn="just">
                        <a:buNone/>
                      </a:pPr>
                      <a:r>
                        <a:rPr lang="ja-JP" sz="800" kern="105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sz="800" b="1" u="sng" kern="1050" dirty="0">
                          <a:effectLst/>
                          <a:latin typeface="Century" panose="02040604050505020304" pitchFamily="18" charset="0"/>
                          <a:ea typeface="ＭＳ 明朝" panose="02020609040205080304" pitchFamily="17" charset="-128"/>
                          <a:cs typeface="Times New Roman" panose="02020603050405020304" pitchFamily="18" charset="0"/>
                        </a:rPr>
                        <a:t>保護者署名　　　　　　　　　　　　　　　　</a:t>
                      </a:r>
                      <a:r>
                        <a:rPr lang="ja-JP" sz="800" b="1" kern="1050" dirty="0">
                          <a:effectLst/>
                          <a:latin typeface="Century" panose="02040604050505020304" pitchFamily="18" charset="0"/>
                          <a:ea typeface="ＭＳ 明朝" panose="02020609040205080304" pitchFamily="17" charset="-128"/>
                          <a:cs typeface="Times New Roman" panose="02020603050405020304" pitchFamily="18" charset="0"/>
                        </a:rPr>
                        <a:t>（原則、代筆不可）</a:t>
                      </a:r>
                      <a:endParaRPr lang="ja-JP" sz="800" kern="105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47537" marR="4753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7556317"/>
                  </a:ext>
                </a:extLst>
              </a:tr>
            </a:tbl>
          </a:graphicData>
        </a:graphic>
      </p:graphicFrame>
      <p:sp>
        <p:nvSpPr>
          <p:cNvPr id="10" name="Rectangle 4">
            <a:extLst>
              <a:ext uri="{FF2B5EF4-FFF2-40B4-BE49-F238E27FC236}">
                <a16:creationId xmlns:a16="http://schemas.microsoft.com/office/drawing/2014/main" id="{80056A6F-F475-1158-54CF-371EB3254C38}"/>
              </a:ext>
            </a:extLst>
          </p:cNvPr>
          <p:cNvSpPr>
            <a:spLocks noChangeArrowheads="1"/>
          </p:cNvSpPr>
          <p:nvPr/>
        </p:nvSpPr>
        <p:spPr bwMode="auto">
          <a:xfrm>
            <a:off x="5507673" y="8450263"/>
            <a:ext cx="1446484" cy="418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裏面につづく</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F79EB2F7-8666-5677-FA77-02EE0B802D6A}"/>
              </a:ext>
            </a:extLst>
          </p:cNvPr>
          <p:cNvSpPr>
            <a:spLocks noChangeArrowheads="1"/>
          </p:cNvSpPr>
          <p:nvPr/>
        </p:nvSpPr>
        <p:spPr bwMode="auto">
          <a:xfrm>
            <a:off x="2215607" y="747966"/>
            <a:ext cx="46969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rPr>
              <a:t>　　　　　保育所等訪問支援の支給決定更新に係る事業者意見書</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rPr>
              <a:t>つぎのとおり保育所等訪問支援の支給決定更新について当事業者の意見を提出します。</a:t>
            </a:r>
          </a:p>
        </p:txBody>
      </p:sp>
      <p:sp>
        <p:nvSpPr>
          <p:cNvPr id="16" name="テキスト ボックス 15">
            <a:extLst>
              <a:ext uri="{FF2B5EF4-FFF2-40B4-BE49-F238E27FC236}">
                <a16:creationId xmlns:a16="http://schemas.microsoft.com/office/drawing/2014/main" id="{75CF2CDE-1A85-C357-2444-6B19E00C9ACE}"/>
              </a:ext>
            </a:extLst>
          </p:cNvPr>
          <p:cNvSpPr txBox="1"/>
          <p:nvPr/>
        </p:nvSpPr>
        <p:spPr>
          <a:xfrm>
            <a:off x="5259085" y="133190"/>
            <a:ext cx="2113935" cy="784830"/>
          </a:xfrm>
          <a:prstGeom prst="rect">
            <a:avLst/>
          </a:prstGeom>
          <a:noFill/>
        </p:spPr>
        <p:txBody>
          <a:bodyPr wrap="square">
            <a:spAutoFit/>
          </a:bodyPr>
          <a:lstStyle/>
          <a:p>
            <a:r>
              <a:rPr lang="ja-JP" altLang="en-US" sz="900" dirty="0">
                <a:latin typeface="ＭＳ 明朝" panose="02020609040205080304" pitchFamily="17" charset="-128"/>
                <a:ea typeface="ＭＳ 明朝" panose="02020609040205080304" pitchFamily="17" charset="-128"/>
              </a:rPr>
              <a:t>　　年　　月　　日</a:t>
            </a:r>
          </a:p>
          <a:p>
            <a:endParaRPr lang="ja-JP" altLang="en-US" sz="900" dirty="0">
              <a:latin typeface="ＭＳ 明朝" panose="02020609040205080304" pitchFamily="17" charset="-128"/>
              <a:ea typeface="ＭＳ 明朝" panose="02020609040205080304" pitchFamily="17" charset="-128"/>
            </a:endParaRPr>
          </a:p>
          <a:p>
            <a:r>
              <a:rPr lang="ja-JP" altLang="en-US" sz="900" dirty="0">
                <a:latin typeface="ＭＳ 明朝" panose="02020609040205080304" pitchFamily="17" charset="-128"/>
                <a:ea typeface="ＭＳ 明朝" panose="02020609040205080304" pitchFamily="17" charset="-128"/>
              </a:rPr>
              <a:t>住所（所在地）</a:t>
            </a:r>
          </a:p>
          <a:p>
            <a:r>
              <a:rPr lang="ja-JP" altLang="en-US" sz="900" dirty="0">
                <a:latin typeface="ＭＳ 明朝" panose="02020609040205080304" pitchFamily="17" charset="-128"/>
                <a:ea typeface="ＭＳ 明朝" panose="02020609040205080304" pitchFamily="17" charset="-128"/>
              </a:rPr>
              <a:t>事業者名及び代表者名　　　　　　</a:t>
            </a:r>
          </a:p>
          <a:p>
            <a:endParaRPr lang="ja-JP" altLang="en-US" sz="900" dirty="0">
              <a:latin typeface="ＭＳ 明朝" panose="02020609040205080304" pitchFamily="17" charset="-128"/>
              <a:ea typeface="ＭＳ 明朝" panose="02020609040205080304" pitchFamily="17" charset="-128"/>
            </a:endParaRPr>
          </a:p>
        </p:txBody>
      </p:sp>
      <p:sp>
        <p:nvSpPr>
          <p:cNvPr id="17" name="テキスト ボックス 16">
            <a:extLst>
              <a:ext uri="{FF2B5EF4-FFF2-40B4-BE49-F238E27FC236}">
                <a16:creationId xmlns:a16="http://schemas.microsoft.com/office/drawing/2014/main" id="{14EB4B54-229B-F628-D87D-981F246BFCB9}"/>
              </a:ext>
            </a:extLst>
          </p:cNvPr>
          <p:cNvSpPr txBox="1"/>
          <p:nvPr/>
        </p:nvSpPr>
        <p:spPr>
          <a:xfrm>
            <a:off x="47911" y="271688"/>
            <a:ext cx="2342853" cy="646331"/>
          </a:xfrm>
          <a:prstGeom prst="rect">
            <a:avLst/>
          </a:prstGeom>
          <a:noFill/>
        </p:spPr>
        <p:txBody>
          <a:bodyPr wrap="square" rtlCol="0">
            <a:spAutoFit/>
          </a:bodyPr>
          <a:lstStyle/>
          <a:p>
            <a:r>
              <a:rPr lang="ja-JP" altLang="en-US" dirty="0">
                <a:latin typeface="BIZ UDPゴシック" panose="020B0400000000000000" pitchFamily="50" charset="-128"/>
                <a:ea typeface="BIZ UDPゴシック" panose="020B0400000000000000" pitchFamily="50" charset="-128"/>
              </a:rPr>
              <a:t>更新</a:t>
            </a:r>
            <a:r>
              <a:rPr kumimoji="1" lang="ja-JP" altLang="en-US" dirty="0">
                <a:latin typeface="BIZ UDPゴシック" panose="020B0400000000000000" pitchFamily="50" charset="-128"/>
                <a:ea typeface="BIZ UDPゴシック" panose="020B0400000000000000" pitchFamily="50" charset="-128"/>
              </a:rPr>
              <a:t>の際に提出する</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事業者意見書</a:t>
            </a:r>
            <a:endParaRPr kumimoji="1" lang="en-US" altLang="ja-JP" dirty="0">
              <a:latin typeface="BIZ UDPゴシック" panose="020B0400000000000000" pitchFamily="50" charset="-128"/>
              <a:ea typeface="BIZ UDPゴシック" panose="020B0400000000000000" pitchFamily="50" charset="-128"/>
            </a:endParaRPr>
          </a:p>
        </p:txBody>
      </p:sp>
      <p:sp>
        <p:nvSpPr>
          <p:cNvPr id="18" name="正方形/長方形 17">
            <a:extLst>
              <a:ext uri="{FF2B5EF4-FFF2-40B4-BE49-F238E27FC236}">
                <a16:creationId xmlns:a16="http://schemas.microsoft.com/office/drawing/2014/main" id="{09CA8D22-AFBE-F657-851E-C694F696887C}"/>
              </a:ext>
            </a:extLst>
          </p:cNvPr>
          <p:cNvSpPr/>
          <p:nvPr/>
        </p:nvSpPr>
        <p:spPr>
          <a:xfrm>
            <a:off x="2215607" y="133190"/>
            <a:ext cx="4696950" cy="6660554"/>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4426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4674E0E-E481-A608-4B64-6F39D0F67317}"/>
              </a:ext>
            </a:extLst>
          </p:cNvPr>
          <p:cNvSpPr txBox="1"/>
          <p:nvPr/>
        </p:nvSpPr>
        <p:spPr>
          <a:xfrm>
            <a:off x="504738" y="82288"/>
            <a:ext cx="11318931" cy="7409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ja-JP" altLang="en-US" sz="2800" kern="1200" dirty="0">
                <a:solidFill>
                  <a:schemeClr val="tx1"/>
                </a:solidFill>
                <a:latin typeface="BIZ UDPゴシック" panose="020B0400000000000000" pitchFamily="50" charset="-128"/>
                <a:ea typeface="BIZ UDPゴシック" panose="020B0400000000000000" pitchFamily="50" charset="-128"/>
                <a:cs typeface="+mj-cs"/>
              </a:rPr>
              <a:t>保育所等訪問支援の支給決定に係る書類記載にあたっての留意事項</a:t>
            </a:r>
          </a:p>
        </p:txBody>
      </p:sp>
      <p:graphicFrame>
        <p:nvGraphicFramePr>
          <p:cNvPr id="3" name="表 2">
            <a:extLst>
              <a:ext uri="{FF2B5EF4-FFF2-40B4-BE49-F238E27FC236}">
                <a16:creationId xmlns:a16="http://schemas.microsoft.com/office/drawing/2014/main" id="{52D7A1DD-7DCA-5264-4289-52010DCEDD85}"/>
              </a:ext>
            </a:extLst>
          </p:cNvPr>
          <p:cNvGraphicFramePr>
            <a:graphicFrameLocks noGrp="1"/>
          </p:cNvGraphicFramePr>
          <p:nvPr>
            <p:extLst>
              <p:ext uri="{D42A27DB-BD31-4B8C-83A1-F6EECF244321}">
                <p14:modId xmlns:p14="http://schemas.microsoft.com/office/powerpoint/2010/main" val="540404662"/>
              </p:ext>
            </p:extLst>
          </p:nvPr>
        </p:nvGraphicFramePr>
        <p:xfrm>
          <a:off x="504743" y="814448"/>
          <a:ext cx="11182519" cy="5961264"/>
        </p:xfrm>
        <a:graphic>
          <a:graphicData uri="http://schemas.openxmlformats.org/drawingml/2006/table">
            <a:tbl>
              <a:tblPr firstRow="1" firstCol="1" bandRow="1">
                <a:tableStyleId>{7DF18680-E054-41AD-8BC1-D1AEF772440D}</a:tableStyleId>
              </a:tblPr>
              <a:tblGrid>
                <a:gridCol w="310179">
                  <a:extLst>
                    <a:ext uri="{9D8B030D-6E8A-4147-A177-3AD203B41FA5}">
                      <a16:colId xmlns:a16="http://schemas.microsoft.com/office/drawing/2014/main" val="1795343470"/>
                    </a:ext>
                  </a:extLst>
                </a:gridCol>
                <a:gridCol w="1971668">
                  <a:extLst>
                    <a:ext uri="{9D8B030D-6E8A-4147-A177-3AD203B41FA5}">
                      <a16:colId xmlns:a16="http://schemas.microsoft.com/office/drawing/2014/main" val="3896433253"/>
                    </a:ext>
                  </a:extLst>
                </a:gridCol>
                <a:gridCol w="8900672">
                  <a:extLst>
                    <a:ext uri="{9D8B030D-6E8A-4147-A177-3AD203B41FA5}">
                      <a16:colId xmlns:a16="http://schemas.microsoft.com/office/drawing/2014/main" val="1601577864"/>
                    </a:ext>
                  </a:extLst>
                </a:gridCol>
              </a:tblGrid>
              <a:tr h="445624">
                <a:tc>
                  <a:txBody>
                    <a:bodyPr/>
                    <a:lstStyle/>
                    <a:p>
                      <a:pPr algn="just">
                        <a:buNone/>
                      </a:pP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ja-JP" sz="1600" kern="100" dirty="0">
                          <a:solidFill>
                            <a:sysClr val="windowText" lastClr="000000"/>
                          </a:solidFill>
                          <a:effectLst/>
                          <a:latin typeface="BIZ UDゴシック" panose="020B0400000000000000" pitchFamily="49" charset="-128"/>
                          <a:ea typeface="BIZ UDゴシック" panose="020B0400000000000000" pitchFamily="49" charset="-128"/>
                        </a:rPr>
                        <a:t>項目</a:t>
                      </a:r>
                      <a:endParaRPr lang="ja-JP" sz="16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ja-JP" sz="1600" kern="100" dirty="0">
                          <a:solidFill>
                            <a:sysClr val="windowText" lastClr="000000"/>
                          </a:solidFill>
                          <a:effectLst/>
                          <a:latin typeface="BIZ UDゴシック" panose="020B0400000000000000" pitchFamily="49" charset="-128"/>
                          <a:ea typeface="BIZ UDゴシック" panose="020B0400000000000000" pitchFamily="49" charset="-128"/>
                        </a:rPr>
                        <a:t>注意事項</a:t>
                      </a:r>
                      <a:endParaRPr lang="ja-JP" sz="16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5022202"/>
                  </a:ext>
                </a:extLst>
              </a:tr>
              <a:tr h="2588742">
                <a:tc>
                  <a:txBody>
                    <a:bodyPr/>
                    <a:lstStyle/>
                    <a:p>
                      <a:pPr algn="ctr">
                        <a:buNone/>
                      </a:pP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1</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サービスの提供時間</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現在までに提出されたケースの大部分においてサービスの提供時間が</a:t>
                      </a: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1</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時間未満と記載されており、</a:t>
                      </a: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30</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分との記録も確認しております。</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令和</a:t>
                      </a: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6</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年</a:t>
                      </a: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7</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月こども家庭庁改定の保育所等訪問支援ガイドライン（以下、「ガイドライン」という）では、保育所等訪問支援が、こども本人の行動観察や、集団生活への適応や日常生活動作の支援、訪問先施設のこどもへの支援力向上のための支援を丁寧に行うものであることを踏まえると、①</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こども本人や訪問先施設の職員に対する支援は</a:t>
                      </a:r>
                      <a:r>
                        <a:rPr lang="en-US" sz="1400" u="sng" kern="100" dirty="0">
                          <a:solidFill>
                            <a:sysClr val="windowText" lastClr="000000"/>
                          </a:solidFill>
                          <a:effectLst/>
                          <a:latin typeface="BIZ UDゴシック" panose="020B0400000000000000" pitchFamily="49" charset="-128"/>
                          <a:ea typeface="BIZ UDゴシック" panose="020B0400000000000000" pitchFamily="49" charset="-128"/>
                        </a:rPr>
                        <a:t>1</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時間程度</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、②</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訪問支援後のカンファレンス等を通じた訪問先施設への報告は</a:t>
                      </a:r>
                      <a:r>
                        <a:rPr lang="en-US" sz="1400" u="sng" kern="100" dirty="0">
                          <a:solidFill>
                            <a:sysClr val="windowText" lastClr="000000"/>
                          </a:solidFill>
                          <a:effectLst/>
                          <a:latin typeface="BIZ UDゴシック" panose="020B0400000000000000" pitchFamily="49" charset="-128"/>
                          <a:ea typeface="BIZ UDゴシック" panose="020B0400000000000000" pitchFamily="49" charset="-128"/>
                        </a:rPr>
                        <a:t>30</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分程度行うことが基本</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とされております。</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長崎市においてもこの提供時間を基本と考えており、短時間の支援において十分な支援が行われたと評価することは難しいものと考えます。</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支援記録については、訪問支援後のカンファレンス等を含めた時間を記載するようにし、短時間の支援については支援の内容が十分か検討してください。</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8370146"/>
                  </a:ext>
                </a:extLst>
              </a:tr>
              <a:tr h="2926898">
                <a:tc>
                  <a:txBody>
                    <a:bodyPr/>
                    <a:lstStyle/>
                    <a:p>
                      <a:pPr algn="ctr">
                        <a:buNone/>
                      </a:pPr>
                      <a:r>
                        <a:rPr lang="en-US" sz="1400" kern="100" dirty="0">
                          <a:solidFill>
                            <a:sysClr val="windowText" lastClr="000000"/>
                          </a:solidFill>
                          <a:effectLst/>
                          <a:latin typeface="BIZ UDゴシック" panose="020B0400000000000000" pitchFamily="49" charset="-128"/>
                          <a:ea typeface="BIZ UDゴシック" panose="020B0400000000000000" pitchFamily="49" charset="-128"/>
                        </a:rPr>
                        <a:t>2</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訪問支援の内容</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ガイドラインでは、訪問支援の内容として、こども本人への支援（直接支援）、訪問先施設の職員への支援（間接支援）、家族に対する支援があげられています。</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提出された支援記録を確認したところ、訪問時のこどもの様子の記載しかなく、直接支援・間接支援・家族支援のいずれについても支援の内容が曖昧なものが散見されています。</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保育所等訪問支援は支援の目標・具体的な支援内容等を定めた個別の保育所等訪問支援計画に基づき支援を行うものです。実施した支援の内容を支援記録に記載してください。特に、支援時間、（直接・間接）支援内容、カンファレンスの内容（カンファレンス出席者の職・氏名を含む）、保護者への報告内容については必ず具体的に記載してください。</a:t>
                      </a:r>
                    </a:p>
                    <a:p>
                      <a:pPr algn="just">
                        <a:buNone/>
                      </a:pPr>
                      <a:r>
                        <a:rPr lang="ja-JP" altLang="en-US" sz="140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また、保育所等訪問支援は訪問支援員がいない場面でも訪問先施設の先生自身や訪問先施設が自立的に考えていけるように支援することが目的であることから、</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訪問時における支援の内容（どのような意図をもって支援を行ったかの説明も含む）のフィードバック</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次回訪問時までに訪問先施設で取り組むべき課題</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a:t>
                      </a:r>
                      <a:r>
                        <a:rPr lang="ja-JP" sz="1400" u="sng" kern="100" dirty="0">
                          <a:solidFill>
                            <a:sysClr val="windowText" lastClr="000000"/>
                          </a:solidFill>
                          <a:effectLst/>
                          <a:latin typeface="BIZ UDゴシック" panose="020B0400000000000000" pitchFamily="49" charset="-128"/>
                          <a:ea typeface="BIZ UDゴシック" panose="020B0400000000000000" pitchFamily="49" charset="-128"/>
                        </a:rPr>
                        <a:t>こどもへの関わりにおいて留意すべき点</a:t>
                      </a:r>
                      <a:r>
                        <a:rPr lang="ja-JP" sz="1400" kern="100" dirty="0">
                          <a:solidFill>
                            <a:sysClr val="windowText" lastClr="000000"/>
                          </a:solidFill>
                          <a:effectLst/>
                          <a:latin typeface="BIZ UDゴシック" panose="020B0400000000000000" pitchFamily="49" charset="-128"/>
                          <a:ea typeface="BIZ UDゴシック" panose="020B0400000000000000" pitchFamily="49" charset="-128"/>
                        </a:rPr>
                        <a:t>などについてしっかりと伝達することが重要であることを再度確認し、訪問支援員に周知してください。</a:t>
                      </a:r>
                      <a:endParaRPr 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24112" marR="2411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8469248"/>
                  </a:ext>
                </a:extLst>
              </a:tr>
            </a:tbl>
          </a:graphicData>
        </a:graphic>
      </p:graphicFrame>
    </p:spTree>
    <p:extLst>
      <p:ext uri="{BB962C8B-B14F-4D97-AF65-F5344CB8AC3E}">
        <p14:creationId xmlns:p14="http://schemas.microsoft.com/office/powerpoint/2010/main" val="3667447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24CF9819-15E5-1D00-2BC8-8D7B3EEA75BC}"/>
              </a:ext>
            </a:extLst>
          </p:cNvPr>
          <p:cNvGraphicFramePr>
            <a:graphicFrameLocks noGrp="1"/>
          </p:cNvGraphicFramePr>
          <p:nvPr>
            <p:extLst>
              <p:ext uri="{D42A27DB-BD31-4B8C-83A1-F6EECF244321}">
                <p14:modId xmlns:p14="http://schemas.microsoft.com/office/powerpoint/2010/main" val="62895124"/>
              </p:ext>
            </p:extLst>
          </p:nvPr>
        </p:nvGraphicFramePr>
        <p:xfrm>
          <a:off x="468087" y="594137"/>
          <a:ext cx="10591799" cy="5991116"/>
        </p:xfrm>
        <a:graphic>
          <a:graphicData uri="http://schemas.openxmlformats.org/drawingml/2006/table">
            <a:tbl>
              <a:tblPr firstRow="1" firstCol="1" bandRow="1">
                <a:tableStyleId>{7DF18680-E054-41AD-8BC1-D1AEF772440D}</a:tableStyleId>
              </a:tblPr>
              <a:tblGrid>
                <a:gridCol w="319649">
                  <a:extLst>
                    <a:ext uri="{9D8B030D-6E8A-4147-A177-3AD203B41FA5}">
                      <a16:colId xmlns:a16="http://schemas.microsoft.com/office/drawing/2014/main" val="3057554664"/>
                    </a:ext>
                  </a:extLst>
                </a:gridCol>
                <a:gridCol w="1817547">
                  <a:extLst>
                    <a:ext uri="{9D8B030D-6E8A-4147-A177-3AD203B41FA5}">
                      <a16:colId xmlns:a16="http://schemas.microsoft.com/office/drawing/2014/main" val="1617207562"/>
                    </a:ext>
                  </a:extLst>
                </a:gridCol>
                <a:gridCol w="8454603">
                  <a:extLst>
                    <a:ext uri="{9D8B030D-6E8A-4147-A177-3AD203B41FA5}">
                      <a16:colId xmlns:a16="http://schemas.microsoft.com/office/drawing/2014/main" val="984876352"/>
                    </a:ext>
                  </a:extLst>
                </a:gridCol>
              </a:tblGrid>
              <a:tr h="430106">
                <a:tc>
                  <a:txBody>
                    <a:bodyPr/>
                    <a:lstStyle/>
                    <a:p>
                      <a:pPr algn="ctr">
                        <a:buNone/>
                      </a:pP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ja-JP" altLang="en-US" sz="16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rPr>
                        <a:t>項目</a:t>
                      </a:r>
                      <a:endParaRPr lang="ja-JP" sz="16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ja-JP" altLang="en-US" sz="16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rPr>
                        <a:t>注意事項</a:t>
                      </a:r>
                      <a:endParaRPr lang="en-US" altLang="ja-JP" sz="16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368311"/>
                  </a:ext>
                </a:extLst>
              </a:tr>
              <a:tr h="1397280">
                <a:tc>
                  <a:txBody>
                    <a:bodyPr/>
                    <a:lstStyle/>
                    <a:p>
                      <a:pPr algn="ctr">
                        <a:buNone/>
                      </a:pPr>
                      <a:r>
                        <a:rPr lang="en-US" alt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rPr>
                        <a:t>3</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訪問頻度</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endParaRPr lang="en-US" altLang="ja-JP" sz="1400" b="0" kern="100" dirty="0">
                        <a:solidFill>
                          <a:sysClr val="windowText" lastClr="000000"/>
                        </a:solidFill>
                        <a:effectLst/>
                        <a:latin typeface="BIZ UDゴシック" panose="020B0400000000000000" pitchFamily="49" charset="-128"/>
                        <a:ea typeface="BIZ UDゴシック" panose="020B0400000000000000" pitchFamily="49" charset="-128"/>
                      </a:endParaRP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ガイドラインでは、訪問頻度は</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2</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週間に</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1</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回・ひと月に</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2</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回程度を基本としています。</a:t>
                      </a:r>
                    </a:p>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提出された支援記録を確認したところ、</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1</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週間に</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2</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回の訪問や連続した</a:t>
                      </a: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2</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日間の訪問の実績が確認できますが、高頻度で訪問する必要性が書類上では確認できませんでした。</a:t>
                      </a: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例えば、進級したばかりで手厚い支援を要する・大きな行事の前で個別の支援を要する課題があるなど、連続した訪問や集中して訪問する必要性がある際は、支援記録に記載するようにしてください。</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3772571"/>
                  </a:ext>
                </a:extLst>
              </a:tr>
              <a:tr h="789458">
                <a:tc>
                  <a:txBody>
                    <a:bodyPr/>
                    <a:lstStyle/>
                    <a:p>
                      <a:pPr algn="ctr">
                        <a:buNone/>
                      </a:pPr>
                      <a:r>
                        <a:rPr lang="en-US" sz="1400" b="0" kern="100">
                          <a:solidFill>
                            <a:sysClr val="windowText" lastClr="000000"/>
                          </a:solidFill>
                          <a:effectLst/>
                          <a:latin typeface="BIZ UDゴシック" panose="020B0400000000000000" pitchFamily="49" charset="-128"/>
                          <a:ea typeface="BIZ UDゴシック" panose="020B0400000000000000" pitchFamily="49" charset="-128"/>
                        </a:rPr>
                        <a:t>4</a:t>
                      </a:r>
                      <a:endParaRPr lang="ja-JP" sz="1400" b="0" kern="10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訪問支援従事者名</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endParaRPr lang="en-US" altLang="ja-JP" sz="1400" b="0" kern="100" dirty="0">
                        <a:solidFill>
                          <a:sysClr val="windowText" lastClr="000000"/>
                        </a:solidFill>
                        <a:effectLst/>
                        <a:latin typeface="BIZ UDゴシック" panose="020B0400000000000000" pitchFamily="49" charset="-128"/>
                        <a:ea typeface="BIZ UDゴシック" panose="020B0400000000000000" pitchFamily="49" charset="-128"/>
                      </a:endParaRP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支援記録において、訪問支援員の氏名が記載されていないものが散見されています。支援を実施した職員名を記載するようにしてください。</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8127992"/>
                  </a:ext>
                </a:extLst>
              </a:tr>
              <a:tr h="903819">
                <a:tc>
                  <a:txBody>
                    <a:bodyPr/>
                    <a:lstStyle/>
                    <a:p>
                      <a:pPr algn="ctr">
                        <a:buNone/>
                      </a:pPr>
                      <a:r>
                        <a:rPr lang="en-US" sz="1400" b="0" kern="100">
                          <a:solidFill>
                            <a:sysClr val="windowText" lastClr="000000"/>
                          </a:solidFill>
                          <a:effectLst/>
                          <a:latin typeface="BIZ UDゴシック" panose="020B0400000000000000" pitchFamily="49" charset="-128"/>
                          <a:ea typeface="BIZ UDゴシック" panose="020B0400000000000000" pitchFamily="49" charset="-128"/>
                        </a:rPr>
                        <a:t>5</a:t>
                      </a:r>
                      <a:endParaRPr lang="ja-JP" sz="1400" b="0" kern="10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支援の更新の必要性の評価</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endParaRPr lang="en-US" altLang="ja-JP" sz="1400" b="0" kern="100" dirty="0">
                        <a:solidFill>
                          <a:sysClr val="windowText" lastClr="000000"/>
                        </a:solidFill>
                        <a:effectLst/>
                        <a:latin typeface="BIZ UDゴシック" panose="020B0400000000000000" pitchFamily="49" charset="-128"/>
                        <a:ea typeface="BIZ UDゴシック" panose="020B0400000000000000" pitchFamily="49" charset="-128"/>
                      </a:endParaRP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事業者意見書の記載について、「評価結果」欄には療育の必要性についてではなく、</a:t>
                      </a:r>
                      <a:r>
                        <a:rPr lang="ja-JP" sz="1400" b="0" u="sng" kern="100" dirty="0">
                          <a:solidFill>
                            <a:sysClr val="windowText" lastClr="000000"/>
                          </a:solidFill>
                          <a:effectLst/>
                          <a:latin typeface="BIZ UDゴシック" panose="020B0400000000000000" pitchFamily="49" charset="-128"/>
                          <a:ea typeface="BIZ UDゴシック" panose="020B0400000000000000" pitchFamily="49" charset="-128"/>
                        </a:rPr>
                        <a:t>保育所等訪問支援の更新の必要性について、訪問先施設・保護者の意見を記載</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してください。</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559638"/>
                  </a:ext>
                </a:extLst>
              </a:tr>
              <a:tr h="2470453">
                <a:tc>
                  <a:txBody>
                    <a:bodyPr/>
                    <a:lstStyle/>
                    <a:p>
                      <a:pPr algn="ctr">
                        <a:buNone/>
                      </a:pPr>
                      <a:r>
                        <a:rPr lang="en-US" sz="1400" b="0" kern="100" dirty="0">
                          <a:solidFill>
                            <a:sysClr val="windowText" lastClr="000000"/>
                          </a:solidFill>
                          <a:effectLst/>
                          <a:latin typeface="BIZ UDゴシック" panose="020B0400000000000000" pitchFamily="49" charset="-128"/>
                          <a:ea typeface="BIZ UDゴシック" panose="020B0400000000000000" pitchFamily="49" charset="-128"/>
                        </a:rPr>
                        <a:t>6</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家族支援</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endParaRPr lang="en-US" altLang="ja-JP" sz="1400" b="0" kern="100" dirty="0">
                        <a:solidFill>
                          <a:sysClr val="windowText" lastClr="000000"/>
                        </a:solidFill>
                        <a:effectLst/>
                        <a:latin typeface="BIZ UDゴシック" panose="020B0400000000000000" pitchFamily="49" charset="-128"/>
                        <a:ea typeface="BIZ UDゴシック" panose="020B0400000000000000" pitchFamily="49" charset="-128"/>
                      </a:endParaRP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事業者意見書を確認したところ、保護者からの意見として、「訪問先施設での児童の様子を知りたい」など、保護者への報告が適切にされているのか疑義が生じるケースが多数ありました。</a:t>
                      </a:r>
                    </a:p>
                    <a:p>
                      <a:pPr algn="just">
                        <a:buNone/>
                      </a:pP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ガイドラインでは、家族に対する支援として、訪問先施設におけるこどもの様子や訪問先施設の職員のこどもへの関わり方などを含め、提供した保育所等訪問支援の内容を伝えることが必要とされています。また、その際にこどもの育ちの安定につながるよう、保育所等訪問支援の中で家庭生活においても活かすことができる内容についても丁寧に伝えていく視点が重要とされています。</a:t>
                      </a:r>
                    </a:p>
                    <a:p>
                      <a:pPr algn="just">
                        <a:buNone/>
                      </a:pPr>
                      <a:r>
                        <a:rPr lang="ja-JP" altLang="en-US" sz="1400" b="0" kern="100" dirty="0">
                          <a:solidFill>
                            <a:sysClr val="windowText" lastClr="000000"/>
                          </a:solidFill>
                          <a:effectLst/>
                          <a:latin typeface="BIZ UDゴシック" panose="020B0400000000000000" pitchFamily="49" charset="-128"/>
                          <a:ea typeface="BIZ UDゴシック" panose="020B0400000000000000" pitchFamily="49" charset="-128"/>
                        </a:rPr>
                        <a:t>　</a:t>
                      </a:r>
                      <a:r>
                        <a:rPr lang="ja-JP" sz="1400" b="0" kern="100" dirty="0">
                          <a:solidFill>
                            <a:sysClr val="windowText" lastClr="000000"/>
                          </a:solidFill>
                          <a:effectLst/>
                          <a:latin typeface="BIZ UDゴシック" panose="020B0400000000000000" pitchFamily="49" charset="-128"/>
                          <a:ea typeface="BIZ UDゴシック" panose="020B0400000000000000" pitchFamily="49" charset="-128"/>
                        </a:rPr>
                        <a:t>家族への報告内容については、実施した日付・内容などを記録に記載するようにしてください。</a:t>
                      </a:r>
                      <a:endParaRPr lang="ja-JP" sz="1400" b="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2934607"/>
                  </a:ext>
                </a:extLst>
              </a:tr>
            </a:tbl>
          </a:graphicData>
        </a:graphic>
      </p:graphicFrame>
    </p:spTree>
    <p:extLst>
      <p:ext uri="{BB962C8B-B14F-4D97-AF65-F5344CB8AC3E}">
        <p14:creationId xmlns:p14="http://schemas.microsoft.com/office/powerpoint/2010/main" val="771166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082E59E8-B4D4-EF50-1699-2CBDD50F359E}"/>
              </a:ext>
            </a:extLst>
          </p:cNvPr>
          <p:cNvGraphicFramePr>
            <a:graphicFrameLocks noGrp="1"/>
          </p:cNvGraphicFramePr>
          <p:nvPr>
            <p:extLst>
              <p:ext uri="{D42A27DB-BD31-4B8C-83A1-F6EECF244321}">
                <p14:modId xmlns:p14="http://schemas.microsoft.com/office/powerpoint/2010/main" val="2347828188"/>
              </p:ext>
            </p:extLst>
          </p:nvPr>
        </p:nvGraphicFramePr>
        <p:xfrm>
          <a:off x="413655" y="924741"/>
          <a:ext cx="11049001" cy="5368412"/>
        </p:xfrm>
        <a:graphic>
          <a:graphicData uri="http://schemas.openxmlformats.org/drawingml/2006/table">
            <a:tbl>
              <a:tblPr firstRow="1" firstCol="1" bandRow="1"/>
              <a:tblGrid>
                <a:gridCol w="368329">
                  <a:extLst>
                    <a:ext uri="{9D8B030D-6E8A-4147-A177-3AD203B41FA5}">
                      <a16:colId xmlns:a16="http://schemas.microsoft.com/office/drawing/2014/main" val="3003653036"/>
                    </a:ext>
                  </a:extLst>
                </a:gridCol>
                <a:gridCol w="2566936">
                  <a:extLst>
                    <a:ext uri="{9D8B030D-6E8A-4147-A177-3AD203B41FA5}">
                      <a16:colId xmlns:a16="http://schemas.microsoft.com/office/drawing/2014/main" val="2090213105"/>
                    </a:ext>
                  </a:extLst>
                </a:gridCol>
                <a:gridCol w="8113736">
                  <a:extLst>
                    <a:ext uri="{9D8B030D-6E8A-4147-A177-3AD203B41FA5}">
                      <a16:colId xmlns:a16="http://schemas.microsoft.com/office/drawing/2014/main" val="3321798051"/>
                    </a:ext>
                  </a:extLst>
                </a:gridCol>
              </a:tblGrid>
              <a:tr h="500743">
                <a:tc>
                  <a:txBody>
                    <a:bodyPr/>
                    <a:lstStyle/>
                    <a:p>
                      <a:pPr algn="ctr">
                        <a:buNone/>
                      </a:pPr>
                      <a:endPar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項目</a:t>
                      </a:r>
                      <a:endParaRPr 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注意事項</a:t>
                      </a:r>
                      <a:endParaRPr 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7893647"/>
                  </a:ext>
                </a:extLst>
              </a:tr>
              <a:tr h="1394460">
                <a:tc>
                  <a:txBody>
                    <a:bodyPr/>
                    <a:lstStyle/>
                    <a:p>
                      <a:pPr algn="ctr">
                        <a:buNone/>
                      </a:pPr>
                      <a:r>
                        <a:rPr lang="en-US" altLang="ja-JP" sz="1400"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7</a:t>
                      </a:r>
                    </a:p>
                    <a:p>
                      <a:pPr algn="ctr">
                        <a:buNone/>
                      </a:pPr>
                      <a:endParaRPr lang="en-US" altLang="ja-JP" sz="1400" kern="100" dirty="0">
                        <a:solidFill>
                          <a:sysClr val="windowText" lastClr="000000"/>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学校等における支援の内容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r>
                        <a:rPr lang="ja-JP" altLang="en-US" sz="1400" b="1"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endParaRPr lang="en-US" altLang="ja-JP" sz="1400" b="1"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buNone/>
                      </a:pPr>
                      <a:r>
                        <a:rPr lang="ja-JP" altLang="en-US" sz="1400" b="1"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r>
                        <a:rPr lang="ja-JP" sz="1400" b="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事業者意見書を確認したところ、学校から学習活動上の補助としての役割を求められていると考えられるケースがありました。</a:t>
                      </a:r>
                    </a:p>
                    <a:p>
                      <a:pPr algn="just">
                        <a:buNone/>
                      </a:pPr>
                      <a:r>
                        <a:rPr lang="ja-JP" sz="1400" b="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保育所等訪問支援は学校等の人員不足を補う支援ではないため、保育所等訪問支援の中でのこどもへの直接</a:t>
                      </a: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支援と学校の特別支援教育支援員等による個別支援を明確にしていくようにしてください。</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4574112"/>
                  </a:ext>
                </a:extLst>
              </a:tr>
              <a:tr h="1882685">
                <a:tc>
                  <a:txBody>
                    <a:bodyPr/>
                    <a:lstStyle/>
                    <a:p>
                      <a:pPr algn="ctr">
                        <a:buNone/>
                      </a:pPr>
                      <a:r>
                        <a:rPr 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8</a:t>
                      </a:r>
                      <a:endPar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保育所等訪問支援の目的</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r>
                        <a:rPr lang="ja-JP" alt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endParaRPr lang="en-US" alt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buNone/>
                      </a:pPr>
                      <a:r>
                        <a:rPr lang="ja-JP" alt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保育所等訪問支援の支給決定を受けている大半のケースで保育所等訪問支援の利用更新が続いています。</a:t>
                      </a:r>
                    </a:p>
                    <a:p>
                      <a:pPr algn="just">
                        <a:buNone/>
                      </a:pP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訪問先施設で当該児に対応する先生が代わること等で、引き続き支援を要することがあることは理解できますが、保育所等訪問支援は訪問支援員がいない場面でも訪問先施設の先生自身や訪問先施設が自立的に考えていけるように支援することが目的であることから、適切な支援を行い、サービス担当者会議やモニタリングにおいて訪問の頻度や間隔、支援を終結できるケースがないか検討を行ってください。</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3344396"/>
                  </a:ext>
                </a:extLst>
              </a:tr>
              <a:tr h="1590524">
                <a:tc>
                  <a:txBody>
                    <a:bodyPr/>
                    <a:lstStyle/>
                    <a:p>
                      <a:pPr algn="ctr">
                        <a:buNone/>
                      </a:pPr>
                      <a:r>
                        <a:rPr 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9</a:t>
                      </a:r>
                      <a:endPar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支援の流れ</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buNone/>
                      </a:pPr>
                      <a:endParaRPr lang="en-US" alt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buNone/>
                      </a:pPr>
                      <a:r>
                        <a:rPr lang="ja-JP" alt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ガイドラインでは、保育所等訪問支援においては、①こども本人に対する支援、②訪問先施設職員に対する支援、③カンファレンス（訪問先施設への報告等）、④保護者への報告、⑤訪問支援の記録、の一連の流れを支援としています。</a:t>
                      </a:r>
                    </a:p>
                    <a:p>
                      <a:pPr algn="just">
                        <a:buNone/>
                      </a:pP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上記①～⑤の全ての支援を実施することで</a:t>
                      </a:r>
                      <a:r>
                        <a:rPr 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1</a:t>
                      </a:r>
                      <a:r>
                        <a:rPr 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回の支援とみなしますので、給付費の請求に際しては支援内容に遺漏がないか確認してください。</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28181589"/>
                  </a:ext>
                </a:extLst>
              </a:tr>
            </a:tbl>
          </a:graphicData>
        </a:graphic>
      </p:graphicFrame>
      <p:sp>
        <p:nvSpPr>
          <p:cNvPr id="5" name="Rectangle 2">
            <a:extLst>
              <a:ext uri="{FF2B5EF4-FFF2-40B4-BE49-F238E27FC236}">
                <a16:creationId xmlns:a16="http://schemas.microsoft.com/office/drawing/2014/main" id="{80363DA8-D8B7-8C9F-4362-D1C4DA3D45EC}"/>
              </a:ext>
            </a:extLst>
          </p:cNvPr>
          <p:cNvSpPr>
            <a:spLocks noChangeArrowheads="1"/>
          </p:cNvSpPr>
          <p:nvPr/>
        </p:nvSpPr>
        <p:spPr bwMode="auto">
          <a:xfrm>
            <a:off x="2901950" y="24923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356221524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116</TotalTime>
  <Words>1945</Words>
  <Application>Microsoft Office PowerPoint</Application>
  <PresentationFormat>ワイド画面</PresentationFormat>
  <Paragraphs>148</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BIZ UDPゴシック</vt:lpstr>
      <vt:lpstr>BIZ UDゴシック</vt:lpstr>
      <vt:lpstr>ＭＳ 明朝</vt:lpstr>
      <vt:lpstr>游ゴシック</vt:lpstr>
      <vt:lpstr>游ゴシック Light</vt:lpstr>
      <vt:lpstr>Arial</vt:lpstr>
      <vt:lpstr>Century</vt:lpstr>
      <vt:lpstr>Office テーマ</vt:lpstr>
      <vt:lpstr>保育所等訪問支援について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柴原 彩子</dc:creator>
  <cp:lastModifiedBy>柴原 彩子</cp:lastModifiedBy>
  <cp:revision>8</cp:revision>
  <dcterms:created xsi:type="dcterms:W3CDTF">2026-01-15T02:46:39Z</dcterms:created>
  <dcterms:modified xsi:type="dcterms:W3CDTF">2026-01-30T03:01:33Z</dcterms:modified>
</cp:coreProperties>
</file>