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1"/>
  </p:sldMasterIdLst>
  <p:sldIdLst>
    <p:sldId id="267" r:id="rId2"/>
    <p:sldId id="269" r:id="rId3"/>
    <p:sldId id="268"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FFDF"/>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1" d="100"/>
          <a:sy n="61" d="100"/>
        </p:scale>
        <p:origin x="62" y="1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704088"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704088"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D1D1EADE-8E88-4C7C-8AC5-FB148DE4940E}" type="datetime1">
              <a:rPr lang="en-US" smtClean="0"/>
              <a:t>2/19/2026</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72164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EC3C8B9C-477D-492A-96AD-1FC2CC997A73}" type="datetime1">
              <a:rPr lang="en-US" smtClean="0"/>
              <a:t>2/19/2026</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4012486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768927" y="997973"/>
            <a:ext cx="8473395"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42D3AED5-E26D-4E29-B1B3-7847B6779594}" type="datetime1">
              <a:rPr lang="en-US" smtClean="0"/>
              <a:t>2/19/2026</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535206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157B6794-849E-4626-908B-D15793550EFB}" type="datetime1">
              <a:rPr lang="en-US" smtClean="0"/>
              <a:t>2/19/2026</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98508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3DB64E7-5594-42A3-ADBF-E95A7ACEAD64}" type="datetime1">
              <a:rPr lang="en-US" smtClean="0"/>
              <a:t>2/19/2026</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024784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14400"/>
            <a:ext cx="10691265" cy="130759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04088"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81344"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18462B0B-D248-4FFB-8695-AD7FA4B1284A}" type="datetime1">
              <a:rPr lang="en-US" smtClean="0"/>
              <a:t>2/19/2026</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4179517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704087" y="929147"/>
            <a:ext cx="10689336" cy="79845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04088"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04088"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81344"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81344"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D0378EFB-9159-4510-B73F-4F0409ADE937}" type="datetime1">
              <a:rPr lang="en-US" smtClean="0"/>
              <a:t>2/19/2026</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656566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89BC9412-2452-4BED-A324-9D8C115361AD}" type="datetime1">
              <a:rPr lang="en-US" smtClean="0"/>
              <a:t>2/19/2026</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891262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5318F62-D251-40E8-A23C-F4CFE9FEAB41}" type="datetime1">
              <a:rPr lang="en-US" smtClean="0"/>
              <a:t>2/19/2026</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367364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704088" y="1069848"/>
            <a:ext cx="4093599" cy="1316736"/>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1069848"/>
            <a:ext cx="6172200" cy="47912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704088" y="2551176"/>
            <a:ext cx="4093599" cy="33192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44F76144-149E-4874-93A5-554A0357CF82}" type="datetime1">
              <a:rPr lang="en-US" smtClean="0"/>
              <a:t>2/19/2026</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200222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704088"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704088"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0BA65D8-0540-4835-AE5C-25D29DBA01BE}" type="datetime1">
              <a:rPr lang="en-US" smtClean="0"/>
              <a:t>2/19/2026</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869518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14400"/>
            <a:ext cx="10691265" cy="1307592"/>
          </a:xfrm>
          <a:prstGeom prst="rect">
            <a:avLst/>
          </a:prstGeom>
        </p:spPr>
        <p:txBody>
          <a:bodyPr lIns="109728" tIns="109728" rIns="109728" bIns="91440" anchor="t"/>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21992"/>
            <a:ext cx="10691265" cy="3739896"/>
          </a:xfrm>
          <a:prstGeom prst="rect">
            <a:avLst/>
          </a:prstGeom>
        </p:spPr>
        <p:txBody>
          <a:bodyPr lIns="109728" tIns="109728" rIns="109728" bIns="9144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49564" cy="365125"/>
          </a:xfrm>
          <a:prstGeom prst="rect">
            <a:avLst/>
          </a:prstGeom>
        </p:spPr>
        <p:txBody>
          <a:bodyPr lIns="109728" tIns="109728" rIns="109728" bIns="91440" anchor="ctr"/>
          <a:lstStyle>
            <a:lvl1pPr algn="r">
              <a:defRPr sz="1050">
                <a:solidFill>
                  <a:schemeClr val="tx1"/>
                </a:solidFill>
                <a:latin typeface="+mj-lt"/>
              </a:defRPr>
            </a:lvl1pPr>
          </a:lstStyle>
          <a:p>
            <a:fld id="{E31BA835-12AC-4E8F-955A-EA3F4DE2791F}" type="datetime1">
              <a:rPr lang="en-US" smtClean="0"/>
              <a:t>2/19/2026</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04088" y="6356350"/>
            <a:ext cx="4539727" cy="365125"/>
          </a:xfrm>
          <a:prstGeom prst="rect">
            <a:avLst/>
          </a:prstGeom>
        </p:spPr>
        <p:txBody>
          <a:bodyPr lIns="109728" tIns="109728" rIns="109728" bIns="9144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lIns="109728" tIns="109728" rIns="109728" bIns="91440" anchor="ctr"/>
          <a:lstStyle>
            <a:lvl1pPr algn="r">
              <a:defRPr sz="1800">
                <a:solidFill>
                  <a:schemeClr val="tx1"/>
                </a:solidFill>
              </a:defRPr>
            </a:lvl1pPr>
          </a:lstStyle>
          <a:p>
            <a:fld id="{87E7843D-FF13-4365-9478-9625B70A2705}" type="slidenum">
              <a:rPr lang="en-US" smtClean="0"/>
              <a:t>‹#›</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295586"/>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65" r:id="rId6"/>
    <p:sldLayoutId id="2147483761" r:id="rId7"/>
    <p:sldLayoutId id="2147483762" r:id="rId8"/>
    <p:sldLayoutId id="2147483763" r:id="rId9"/>
    <p:sldLayoutId id="2147483764" r:id="rId10"/>
    <p:sldLayoutId id="2147483766" r:id="rId11"/>
  </p:sldLayoutIdLst>
  <p:hf sldNum="0" hdr="0" ftr="0" dt="0"/>
  <p:txStyles>
    <p:titleStyle>
      <a:lvl1pPr algn="l" defTabSz="914400" rtl="0" eaLnBrk="1" latinLnBrk="0" hangingPunct="1">
        <a:lnSpc>
          <a:spcPct val="110000"/>
        </a:lnSpc>
        <a:spcBef>
          <a:spcPct val="0"/>
        </a:spcBef>
        <a:buNone/>
        <a:defRPr sz="4400" kern="1200" cap="none" spc="1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spc="8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spc="8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spc="8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spc="8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spc="8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726FE6-57A3-7EFE-E2D0-862E9E1B9E99}"/>
              </a:ext>
            </a:extLst>
          </p:cNvPr>
          <p:cNvSpPr>
            <a:spLocks noGrp="1"/>
          </p:cNvSpPr>
          <p:nvPr>
            <p:ph type="ctrTitle"/>
          </p:nvPr>
        </p:nvSpPr>
        <p:spPr>
          <a:xfrm>
            <a:off x="4809379" y="1427967"/>
            <a:ext cx="6705623" cy="2922608"/>
          </a:xfrm>
        </p:spPr>
        <p:txBody>
          <a:bodyPr anchor="b">
            <a:normAutofit fontScale="90000"/>
          </a:bodyPr>
          <a:lstStyle/>
          <a:p>
            <a:pPr algn="l"/>
            <a:r>
              <a:rPr kumimoji="1" lang="ja-JP" altLang="en-US" sz="5400">
                <a:latin typeface="BIZ UDPゴシック" panose="020B0400000000000000" pitchFamily="50" charset="-128"/>
                <a:ea typeface="BIZ UDPゴシック" panose="020B0400000000000000" pitchFamily="50" charset="-128"/>
              </a:rPr>
              <a:t>訓練等給付費の支給</a:t>
            </a:r>
            <a:br>
              <a:rPr kumimoji="1" lang="en-US" altLang="ja-JP" sz="5400">
                <a:latin typeface="BIZ UDPゴシック" panose="020B0400000000000000" pitchFamily="50" charset="-128"/>
                <a:ea typeface="BIZ UDPゴシック" panose="020B0400000000000000" pitchFamily="50" charset="-128"/>
              </a:rPr>
            </a:br>
            <a:r>
              <a:rPr kumimoji="1" lang="ja-JP" altLang="en-US" sz="5400">
                <a:latin typeface="BIZ UDPゴシック" panose="020B0400000000000000" pitchFamily="50" charset="-128"/>
                <a:ea typeface="BIZ UDPゴシック" panose="020B0400000000000000" pitchFamily="50" charset="-128"/>
              </a:rPr>
              <a:t>決定更新にかかる</a:t>
            </a:r>
            <a:br>
              <a:rPr kumimoji="1" lang="en-US" altLang="ja-JP" sz="5400">
                <a:latin typeface="BIZ UDPゴシック" panose="020B0400000000000000" pitchFamily="50" charset="-128"/>
                <a:ea typeface="BIZ UDPゴシック" panose="020B0400000000000000" pitchFamily="50" charset="-128"/>
              </a:rPr>
            </a:br>
            <a:r>
              <a:rPr kumimoji="1" lang="ja-JP" altLang="en-US" sz="5400">
                <a:latin typeface="BIZ UDPゴシック" panose="020B0400000000000000" pitchFamily="50" charset="-128"/>
                <a:ea typeface="BIZ UDPゴシック" panose="020B0400000000000000" pitchFamily="50" charset="-128"/>
              </a:rPr>
              <a:t>事業者意見書について</a:t>
            </a:r>
            <a:endParaRPr kumimoji="1" lang="ja-JP" altLang="en-US" sz="5400" dirty="0">
              <a:latin typeface="BIZ UDPゴシック" panose="020B0400000000000000" pitchFamily="50" charset="-128"/>
              <a:ea typeface="BIZ UDPゴシック" panose="020B0400000000000000" pitchFamily="50" charset="-128"/>
            </a:endParaRPr>
          </a:p>
        </p:txBody>
      </p:sp>
      <p:sp>
        <p:nvSpPr>
          <p:cNvPr id="3" name="字幕 2">
            <a:extLst>
              <a:ext uri="{FF2B5EF4-FFF2-40B4-BE49-F238E27FC236}">
                <a16:creationId xmlns:a16="http://schemas.microsoft.com/office/drawing/2014/main" id="{B83ABDBF-44BE-F593-21CE-498821A56C42}"/>
              </a:ext>
            </a:extLst>
          </p:cNvPr>
          <p:cNvSpPr>
            <a:spLocks noGrp="1"/>
          </p:cNvSpPr>
          <p:nvPr>
            <p:ph type="subTitle" idx="1"/>
          </p:nvPr>
        </p:nvSpPr>
        <p:spPr>
          <a:xfrm>
            <a:off x="6316086" y="4941994"/>
            <a:ext cx="3692210" cy="813716"/>
          </a:xfrm>
        </p:spPr>
        <p:txBody>
          <a:bodyPr>
            <a:noAutofit/>
          </a:bodyPr>
          <a:lstStyle/>
          <a:p>
            <a:pPr algn="l"/>
            <a:r>
              <a:rPr kumimoji="1" lang="ja-JP" altLang="en-US" sz="2400">
                <a:latin typeface="BIZ UDPゴシック" panose="020B0400000000000000" pitchFamily="50" charset="-128"/>
                <a:ea typeface="BIZ UDPゴシック" panose="020B0400000000000000" pitchFamily="50" charset="-128"/>
              </a:rPr>
              <a:t>長崎市障害福祉課支援係</a:t>
            </a:r>
            <a:endParaRPr kumimoji="1" lang="ja-JP" altLang="en-US" sz="2400" dirty="0">
              <a:latin typeface="BIZ UDPゴシック" panose="020B0400000000000000" pitchFamily="50" charset="-128"/>
              <a:ea typeface="BIZ UDPゴシック" panose="020B0400000000000000" pitchFamily="50" charset="-128"/>
            </a:endParaRPr>
          </a:p>
        </p:txBody>
      </p:sp>
      <p:pic>
        <p:nvPicPr>
          <p:cNvPr id="4" name="Picture 3" descr="背景パターン&#10;&#10;AI 生成コンテンツは誤りを含む可能性があります。">
            <a:extLst>
              <a:ext uri="{FF2B5EF4-FFF2-40B4-BE49-F238E27FC236}">
                <a16:creationId xmlns:a16="http://schemas.microsoft.com/office/drawing/2014/main" id="{11900B33-65D7-CBA2-C5BA-C73629838500}"/>
              </a:ext>
            </a:extLst>
          </p:cNvPr>
          <p:cNvPicPr>
            <a:picLocks noChangeAspect="1"/>
          </p:cNvPicPr>
          <p:nvPr/>
        </p:nvPicPr>
        <p:blipFill>
          <a:blip r:embed="rId2"/>
          <a:srcRect l="21211" r="44833"/>
          <a:stretch>
            <a:fillRect/>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208478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14D80AE-B404-F3FE-63A8-C3C93EA135E7}"/>
              </a:ext>
            </a:extLst>
          </p:cNvPr>
          <p:cNvSpPr txBox="1"/>
          <p:nvPr/>
        </p:nvSpPr>
        <p:spPr>
          <a:xfrm>
            <a:off x="0" y="19419"/>
            <a:ext cx="12192000" cy="584775"/>
          </a:xfrm>
          <a:prstGeom prst="rect">
            <a:avLst/>
          </a:prstGeom>
          <a:solidFill>
            <a:srgbClr val="9FFFDF"/>
          </a:solidFill>
        </p:spPr>
        <p:txBody>
          <a:bodyPr wrap="square" rtlCol="0">
            <a:spAutoFit/>
          </a:bodyPr>
          <a:lstStyle/>
          <a:p>
            <a:pPr algn="ctr"/>
            <a:r>
              <a:rPr kumimoji="1" lang="ja-JP" altLang="en-US" sz="3200" dirty="0">
                <a:latin typeface="BIZ UDPゴシック" panose="020B0400000000000000" pitchFamily="50" charset="-128"/>
                <a:ea typeface="BIZ UDPゴシック" panose="020B0400000000000000" pitchFamily="50" charset="-128"/>
              </a:rPr>
              <a:t>事業者意見書の記載にあたっての注意事項</a:t>
            </a:r>
          </a:p>
        </p:txBody>
      </p:sp>
      <p:sp>
        <p:nvSpPr>
          <p:cNvPr id="3" name="テキスト ボックス 2">
            <a:extLst>
              <a:ext uri="{FF2B5EF4-FFF2-40B4-BE49-F238E27FC236}">
                <a16:creationId xmlns:a16="http://schemas.microsoft.com/office/drawing/2014/main" id="{9F2AE873-D625-8788-0F06-06E36AAE86F5}"/>
              </a:ext>
            </a:extLst>
          </p:cNvPr>
          <p:cNvSpPr txBox="1"/>
          <p:nvPr/>
        </p:nvSpPr>
        <p:spPr>
          <a:xfrm>
            <a:off x="528180" y="926926"/>
            <a:ext cx="11135639" cy="2862322"/>
          </a:xfrm>
          <a:prstGeom prst="rect">
            <a:avLst/>
          </a:prstGeom>
          <a:noFill/>
        </p:spPr>
        <p:txBody>
          <a:bodyPr wrap="square" rtlCol="0">
            <a:spAutoFit/>
          </a:bodyPr>
          <a:lstStyle/>
          <a:p>
            <a:r>
              <a:rPr lang="ja-JP" altLang="en-US" sz="2000" dirty="0">
                <a:latin typeface="BIZ UDPゴシック" panose="020B0400000000000000" pitchFamily="50" charset="-128"/>
                <a:ea typeface="BIZ UDPゴシック" panose="020B0400000000000000" pitchFamily="50" charset="-128"/>
              </a:rPr>
              <a:t>　</a:t>
            </a:r>
            <a:r>
              <a:rPr kumimoji="1" lang="ja-JP" altLang="en-US" sz="2000" dirty="0">
                <a:latin typeface="BIZ UDPゴシック" panose="020B0400000000000000" pitchFamily="50" charset="-128"/>
                <a:ea typeface="BIZ UDPゴシック" panose="020B0400000000000000" pitchFamily="50" charset="-128"/>
              </a:rPr>
              <a:t>訓練等給付（自立訓練、就労移行支援、就労継続支援Ａ型・Ｂ型）の更新申請にあたり、訓練等給付の事業所より提出される事業者意見書の記載で、以下のような不備が見受けられております。</a:t>
            </a:r>
            <a:endParaRPr kumimoji="1" lang="en-US" altLang="ja-JP" sz="2000" dirty="0">
              <a:latin typeface="BIZ UDPゴシック" panose="020B0400000000000000" pitchFamily="50" charset="-128"/>
              <a:ea typeface="BIZ UDPゴシック" panose="020B0400000000000000" pitchFamily="50" charset="-128"/>
            </a:endParaRPr>
          </a:p>
          <a:p>
            <a:endParaRPr kumimoji="1"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また、これまでの様式では更新の必要性が把握しづらかったため、新様式を定めることにしました。</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Ｒ８年４月より新様式にて提出をお願いいたします。</a:t>
            </a:r>
            <a:endParaRPr lang="en-US" altLang="ja-JP" sz="2000" dirty="0">
              <a:latin typeface="BIZ UDPゴシック" panose="020B0400000000000000" pitchFamily="50" charset="-128"/>
              <a:ea typeface="BIZ UDPゴシック" panose="020B0400000000000000" pitchFamily="50" charset="-128"/>
            </a:endParaRPr>
          </a:p>
          <a:p>
            <a:endParaRPr lang="en-US" altLang="ja-JP" sz="2000" dirty="0">
              <a:latin typeface="BIZ UDPゴシック" panose="020B0400000000000000" pitchFamily="50" charset="-128"/>
              <a:ea typeface="BIZ UDPゴシック" panose="020B0400000000000000" pitchFamily="50" charset="-128"/>
            </a:endParaRPr>
          </a:p>
          <a:p>
            <a:r>
              <a:rPr kumimoji="1" lang="en-US" altLang="ja-JP" sz="2000" dirty="0">
                <a:latin typeface="BIZ UDPゴシック" panose="020B0400000000000000" pitchFamily="50" charset="-128"/>
                <a:ea typeface="BIZ UDPゴシック" panose="020B0400000000000000" pitchFamily="50" charset="-128"/>
              </a:rPr>
              <a:t>※</a:t>
            </a:r>
            <a:r>
              <a:rPr kumimoji="1" lang="ja-JP" altLang="en-US" sz="2000" dirty="0">
                <a:latin typeface="BIZ UDPゴシック" panose="020B0400000000000000" pitchFamily="50" charset="-128"/>
                <a:ea typeface="BIZ UDPゴシック" panose="020B0400000000000000" pitchFamily="50" charset="-128"/>
              </a:rPr>
              <a:t>ホームページで</a:t>
            </a:r>
            <a:r>
              <a:rPr kumimoji="1" lang="en-US" altLang="ja-JP" sz="2000" dirty="0">
                <a:latin typeface="BIZ UDPゴシック" panose="020B0400000000000000" pitchFamily="50" charset="-128"/>
                <a:ea typeface="BIZ UDPゴシック" panose="020B0400000000000000" pitchFamily="50" charset="-128"/>
              </a:rPr>
              <a:t>Excel</a:t>
            </a:r>
            <a:r>
              <a:rPr kumimoji="1" lang="ja-JP" altLang="en-US" sz="2000" dirty="0">
                <a:latin typeface="BIZ UDPゴシック" panose="020B0400000000000000" pitchFamily="50" charset="-128"/>
                <a:ea typeface="BIZ UDPゴシック" panose="020B0400000000000000" pitchFamily="50" charset="-128"/>
              </a:rPr>
              <a:t>様式ダウンロードできます。　</a:t>
            </a:r>
            <a:r>
              <a:rPr kumimoji="1" lang="en-US" altLang="ja-JP" sz="2000" dirty="0">
                <a:latin typeface="BIZ UDPゴシック" panose="020B0400000000000000" pitchFamily="50" charset="-128"/>
                <a:ea typeface="BIZ UDPゴシック" panose="020B0400000000000000" pitchFamily="50" charset="-128"/>
              </a:rPr>
              <a:t>Excel</a:t>
            </a:r>
            <a:r>
              <a:rPr kumimoji="1" lang="ja-JP" altLang="en-US" sz="2000" dirty="0">
                <a:latin typeface="BIZ UDPゴシック" panose="020B0400000000000000" pitchFamily="50" charset="-128"/>
                <a:ea typeface="BIZ UDPゴシック" panose="020B0400000000000000" pitchFamily="50" charset="-128"/>
              </a:rPr>
              <a:t>は記載例も掲載しています</a:t>
            </a:r>
          </a:p>
          <a:p>
            <a:r>
              <a:rPr kumimoji="1" lang="ja-JP" altLang="en-US" sz="2000" dirty="0">
                <a:latin typeface="BIZ UDPゴシック" panose="020B0400000000000000" pitchFamily="50" charset="-128"/>
                <a:ea typeface="BIZ UDPゴシック" panose="020B0400000000000000" pitchFamily="50" charset="-128"/>
              </a:rPr>
              <a:t>　　「長崎市　障害福祉サービスの申請」で検索☝</a:t>
            </a:r>
          </a:p>
          <a:p>
            <a:endParaRPr kumimoji="1" lang="ja-JP" altLang="en-US" sz="2000" dirty="0">
              <a:latin typeface="BIZ UDPゴシック" panose="020B0400000000000000" pitchFamily="50" charset="-128"/>
              <a:ea typeface="BIZ UDPゴシック" panose="020B0400000000000000" pitchFamily="50" charset="-128"/>
            </a:endParaRPr>
          </a:p>
        </p:txBody>
      </p:sp>
      <p:sp>
        <p:nvSpPr>
          <p:cNvPr id="4" name="テキスト ボックス 3">
            <a:extLst>
              <a:ext uri="{FF2B5EF4-FFF2-40B4-BE49-F238E27FC236}">
                <a16:creationId xmlns:a16="http://schemas.microsoft.com/office/drawing/2014/main" id="{81773602-87FD-F8AF-1ED2-8F18168B4E85}"/>
              </a:ext>
            </a:extLst>
          </p:cNvPr>
          <p:cNvSpPr txBox="1"/>
          <p:nvPr/>
        </p:nvSpPr>
        <p:spPr>
          <a:xfrm>
            <a:off x="1148219" y="3789248"/>
            <a:ext cx="9373644" cy="1938992"/>
          </a:xfrm>
          <a:prstGeom prst="rect">
            <a:avLst/>
          </a:prstGeom>
          <a:noFill/>
          <a:ln>
            <a:solidFill>
              <a:schemeClr val="tx1"/>
            </a:solidFill>
          </a:ln>
        </p:spPr>
        <p:txBody>
          <a:bodyPr wrap="square" rtlCol="0">
            <a:spAutoFit/>
          </a:bodyPr>
          <a:lstStyle/>
          <a:p>
            <a:r>
              <a:rPr lang="ja-JP" altLang="en-US" sz="2000" dirty="0">
                <a:latin typeface="BIZ UDPゴシック" panose="020B0400000000000000" pitchFamily="50" charset="-128"/>
                <a:ea typeface="BIZ UDPゴシック" panose="020B0400000000000000" pitchFamily="50" charset="-128"/>
              </a:rPr>
              <a:t>○事業所名、住所が抜けている</a:t>
            </a:r>
            <a:endParaRPr lang="en-US" altLang="ja-JP" sz="2000" dirty="0">
              <a:latin typeface="BIZ UDPゴシック" panose="020B0400000000000000" pitchFamily="50" charset="-128"/>
              <a:ea typeface="BIZ UDPゴシック" panose="020B0400000000000000" pitchFamily="50" charset="-128"/>
            </a:endParaRPr>
          </a:p>
          <a:p>
            <a:r>
              <a:rPr kumimoji="1" lang="ja-JP" altLang="en-US" sz="2000" dirty="0">
                <a:latin typeface="BIZ UDPゴシック" panose="020B0400000000000000" pitchFamily="50" charset="-128"/>
                <a:ea typeface="BIZ UDPゴシック" panose="020B0400000000000000" pitchFamily="50" charset="-128"/>
              </a:rPr>
              <a:t>○受給者証の番号と障害者名が一致していない</a:t>
            </a:r>
            <a:endParaRPr kumimoji="1"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○設定した課題・目標、その達成度に記載がない、もしくは具体的に書かれていない</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（達成度の部分の例）　「おおむね達成している」としか記載がない等</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○残った課題としての記載が不十分</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（例）「今後も継続が必要」としか記載がない等</a:t>
            </a:r>
            <a:endParaRPr lang="en-US" altLang="ja-JP" sz="2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056327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A3779B3F-247D-A75E-C1A0-5C247721579E}"/>
              </a:ext>
            </a:extLst>
          </p:cNvPr>
          <p:cNvGraphicFramePr>
            <a:graphicFrameLocks noGrp="1"/>
          </p:cNvGraphicFramePr>
          <p:nvPr>
            <p:extLst>
              <p:ext uri="{D42A27DB-BD31-4B8C-83A1-F6EECF244321}">
                <p14:modId xmlns:p14="http://schemas.microsoft.com/office/powerpoint/2010/main" val="1788405970"/>
              </p:ext>
            </p:extLst>
          </p:nvPr>
        </p:nvGraphicFramePr>
        <p:xfrm>
          <a:off x="5931023" y="1445341"/>
          <a:ext cx="5572716" cy="3647771"/>
        </p:xfrm>
        <a:graphic>
          <a:graphicData uri="http://schemas.openxmlformats.org/drawingml/2006/table">
            <a:tbl>
              <a:tblPr/>
              <a:tblGrid>
                <a:gridCol w="162887">
                  <a:extLst>
                    <a:ext uri="{9D8B030D-6E8A-4147-A177-3AD203B41FA5}">
                      <a16:colId xmlns:a16="http://schemas.microsoft.com/office/drawing/2014/main" val="4257099755"/>
                    </a:ext>
                  </a:extLst>
                </a:gridCol>
                <a:gridCol w="162887">
                  <a:extLst>
                    <a:ext uri="{9D8B030D-6E8A-4147-A177-3AD203B41FA5}">
                      <a16:colId xmlns:a16="http://schemas.microsoft.com/office/drawing/2014/main" val="2155898767"/>
                    </a:ext>
                  </a:extLst>
                </a:gridCol>
                <a:gridCol w="162887">
                  <a:extLst>
                    <a:ext uri="{9D8B030D-6E8A-4147-A177-3AD203B41FA5}">
                      <a16:colId xmlns:a16="http://schemas.microsoft.com/office/drawing/2014/main" val="2734963304"/>
                    </a:ext>
                  </a:extLst>
                </a:gridCol>
                <a:gridCol w="162887">
                  <a:extLst>
                    <a:ext uri="{9D8B030D-6E8A-4147-A177-3AD203B41FA5}">
                      <a16:colId xmlns:a16="http://schemas.microsoft.com/office/drawing/2014/main" val="3038125165"/>
                    </a:ext>
                  </a:extLst>
                </a:gridCol>
                <a:gridCol w="162887">
                  <a:extLst>
                    <a:ext uri="{9D8B030D-6E8A-4147-A177-3AD203B41FA5}">
                      <a16:colId xmlns:a16="http://schemas.microsoft.com/office/drawing/2014/main" val="1242594310"/>
                    </a:ext>
                  </a:extLst>
                </a:gridCol>
                <a:gridCol w="162887">
                  <a:extLst>
                    <a:ext uri="{9D8B030D-6E8A-4147-A177-3AD203B41FA5}">
                      <a16:colId xmlns:a16="http://schemas.microsoft.com/office/drawing/2014/main" val="215044932"/>
                    </a:ext>
                  </a:extLst>
                </a:gridCol>
                <a:gridCol w="162887">
                  <a:extLst>
                    <a:ext uri="{9D8B030D-6E8A-4147-A177-3AD203B41FA5}">
                      <a16:colId xmlns:a16="http://schemas.microsoft.com/office/drawing/2014/main" val="3638168624"/>
                    </a:ext>
                  </a:extLst>
                </a:gridCol>
                <a:gridCol w="162887">
                  <a:extLst>
                    <a:ext uri="{9D8B030D-6E8A-4147-A177-3AD203B41FA5}">
                      <a16:colId xmlns:a16="http://schemas.microsoft.com/office/drawing/2014/main" val="3352356528"/>
                    </a:ext>
                  </a:extLst>
                </a:gridCol>
                <a:gridCol w="162887">
                  <a:extLst>
                    <a:ext uri="{9D8B030D-6E8A-4147-A177-3AD203B41FA5}">
                      <a16:colId xmlns:a16="http://schemas.microsoft.com/office/drawing/2014/main" val="119327434"/>
                    </a:ext>
                  </a:extLst>
                </a:gridCol>
                <a:gridCol w="162887">
                  <a:extLst>
                    <a:ext uri="{9D8B030D-6E8A-4147-A177-3AD203B41FA5}">
                      <a16:colId xmlns:a16="http://schemas.microsoft.com/office/drawing/2014/main" val="594246687"/>
                    </a:ext>
                  </a:extLst>
                </a:gridCol>
                <a:gridCol w="209779">
                  <a:extLst>
                    <a:ext uri="{9D8B030D-6E8A-4147-A177-3AD203B41FA5}">
                      <a16:colId xmlns:a16="http://schemas.microsoft.com/office/drawing/2014/main" val="2742222315"/>
                    </a:ext>
                  </a:extLst>
                </a:gridCol>
                <a:gridCol w="209779">
                  <a:extLst>
                    <a:ext uri="{9D8B030D-6E8A-4147-A177-3AD203B41FA5}">
                      <a16:colId xmlns:a16="http://schemas.microsoft.com/office/drawing/2014/main" val="1315109858"/>
                    </a:ext>
                  </a:extLst>
                </a:gridCol>
                <a:gridCol w="209779">
                  <a:extLst>
                    <a:ext uri="{9D8B030D-6E8A-4147-A177-3AD203B41FA5}">
                      <a16:colId xmlns:a16="http://schemas.microsoft.com/office/drawing/2014/main" val="3344380669"/>
                    </a:ext>
                  </a:extLst>
                </a:gridCol>
                <a:gridCol w="209779">
                  <a:extLst>
                    <a:ext uri="{9D8B030D-6E8A-4147-A177-3AD203B41FA5}">
                      <a16:colId xmlns:a16="http://schemas.microsoft.com/office/drawing/2014/main" val="1099171980"/>
                    </a:ext>
                  </a:extLst>
                </a:gridCol>
                <a:gridCol w="209779">
                  <a:extLst>
                    <a:ext uri="{9D8B030D-6E8A-4147-A177-3AD203B41FA5}">
                      <a16:colId xmlns:a16="http://schemas.microsoft.com/office/drawing/2014/main" val="2240889638"/>
                    </a:ext>
                  </a:extLst>
                </a:gridCol>
                <a:gridCol w="162887">
                  <a:extLst>
                    <a:ext uri="{9D8B030D-6E8A-4147-A177-3AD203B41FA5}">
                      <a16:colId xmlns:a16="http://schemas.microsoft.com/office/drawing/2014/main" val="906586992"/>
                    </a:ext>
                  </a:extLst>
                </a:gridCol>
                <a:gridCol w="162887">
                  <a:extLst>
                    <a:ext uri="{9D8B030D-6E8A-4147-A177-3AD203B41FA5}">
                      <a16:colId xmlns:a16="http://schemas.microsoft.com/office/drawing/2014/main" val="3985291690"/>
                    </a:ext>
                  </a:extLst>
                </a:gridCol>
                <a:gridCol w="162887">
                  <a:extLst>
                    <a:ext uri="{9D8B030D-6E8A-4147-A177-3AD203B41FA5}">
                      <a16:colId xmlns:a16="http://schemas.microsoft.com/office/drawing/2014/main" val="1907092098"/>
                    </a:ext>
                  </a:extLst>
                </a:gridCol>
                <a:gridCol w="162887">
                  <a:extLst>
                    <a:ext uri="{9D8B030D-6E8A-4147-A177-3AD203B41FA5}">
                      <a16:colId xmlns:a16="http://schemas.microsoft.com/office/drawing/2014/main" val="262652229"/>
                    </a:ext>
                  </a:extLst>
                </a:gridCol>
                <a:gridCol w="162887">
                  <a:extLst>
                    <a:ext uri="{9D8B030D-6E8A-4147-A177-3AD203B41FA5}">
                      <a16:colId xmlns:a16="http://schemas.microsoft.com/office/drawing/2014/main" val="419776544"/>
                    </a:ext>
                  </a:extLst>
                </a:gridCol>
                <a:gridCol w="162887">
                  <a:extLst>
                    <a:ext uri="{9D8B030D-6E8A-4147-A177-3AD203B41FA5}">
                      <a16:colId xmlns:a16="http://schemas.microsoft.com/office/drawing/2014/main" val="506247840"/>
                    </a:ext>
                  </a:extLst>
                </a:gridCol>
                <a:gridCol w="162887">
                  <a:extLst>
                    <a:ext uri="{9D8B030D-6E8A-4147-A177-3AD203B41FA5}">
                      <a16:colId xmlns:a16="http://schemas.microsoft.com/office/drawing/2014/main" val="3590960478"/>
                    </a:ext>
                  </a:extLst>
                </a:gridCol>
                <a:gridCol w="162887">
                  <a:extLst>
                    <a:ext uri="{9D8B030D-6E8A-4147-A177-3AD203B41FA5}">
                      <a16:colId xmlns:a16="http://schemas.microsoft.com/office/drawing/2014/main" val="3286973179"/>
                    </a:ext>
                  </a:extLst>
                </a:gridCol>
                <a:gridCol w="251736">
                  <a:extLst>
                    <a:ext uri="{9D8B030D-6E8A-4147-A177-3AD203B41FA5}">
                      <a16:colId xmlns:a16="http://schemas.microsoft.com/office/drawing/2014/main" val="1009965790"/>
                    </a:ext>
                  </a:extLst>
                </a:gridCol>
                <a:gridCol w="162887">
                  <a:extLst>
                    <a:ext uri="{9D8B030D-6E8A-4147-A177-3AD203B41FA5}">
                      <a16:colId xmlns:a16="http://schemas.microsoft.com/office/drawing/2014/main" val="2216314820"/>
                    </a:ext>
                  </a:extLst>
                </a:gridCol>
                <a:gridCol w="281351">
                  <a:extLst>
                    <a:ext uri="{9D8B030D-6E8A-4147-A177-3AD203B41FA5}">
                      <a16:colId xmlns:a16="http://schemas.microsoft.com/office/drawing/2014/main" val="2444363977"/>
                    </a:ext>
                  </a:extLst>
                </a:gridCol>
                <a:gridCol w="259139">
                  <a:extLst>
                    <a:ext uri="{9D8B030D-6E8A-4147-A177-3AD203B41FA5}">
                      <a16:colId xmlns:a16="http://schemas.microsoft.com/office/drawing/2014/main" val="2827534695"/>
                    </a:ext>
                  </a:extLst>
                </a:gridCol>
                <a:gridCol w="251736">
                  <a:extLst>
                    <a:ext uri="{9D8B030D-6E8A-4147-A177-3AD203B41FA5}">
                      <a16:colId xmlns:a16="http://schemas.microsoft.com/office/drawing/2014/main" val="2256342124"/>
                    </a:ext>
                  </a:extLst>
                </a:gridCol>
                <a:gridCol w="385006">
                  <a:extLst>
                    <a:ext uri="{9D8B030D-6E8A-4147-A177-3AD203B41FA5}">
                      <a16:colId xmlns:a16="http://schemas.microsoft.com/office/drawing/2014/main" val="3091021683"/>
                    </a:ext>
                  </a:extLst>
                </a:gridCol>
              </a:tblGrid>
              <a:tr h="327042">
                <a:tc rowSpan="4" gridSpan="5">
                  <a:txBody>
                    <a:bodyPr/>
                    <a:lstStyle/>
                    <a:p>
                      <a:pPr algn="l" fontAlgn="ctr">
                        <a:buNone/>
                      </a:pPr>
                      <a:r>
                        <a:rPr lang="en-US" altLang="ja-JP" sz="1000" b="0" i="0" u="none" strike="noStrike">
                          <a:effectLst/>
                          <a:latin typeface="ＭＳ 明朝" panose="02020609040205080304" pitchFamily="17" charset="-128"/>
                          <a:ea typeface="ＭＳ 明朝" panose="02020609040205080304" pitchFamily="17" charset="-128"/>
                        </a:rPr>
                        <a:t>(4)</a:t>
                      </a:r>
                      <a:r>
                        <a:rPr lang="ja-JP" altLang="en-US" sz="1000" b="0" i="0" u="none" strike="noStrike">
                          <a:effectLst/>
                          <a:latin typeface="ＭＳ 明朝" panose="02020609040205080304" pitchFamily="17" charset="-128"/>
                          <a:ea typeface="ＭＳ 明朝" panose="02020609040205080304" pitchFamily="17" charset="-128"/>
                        </a:rPr>
                        <a:t>更新の必要性の有無とその理由</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4" hMerge="1">
                  <a:txBody>
                    <a:bodyPr/>
                    <a:lstStyle/>
                    <a:p>
                      <a:endParaRPr kumimoji="1" lang="ja-JP" altLang="en-US"/>
                    </a:p>
                  </a:txBody>
                  <a:tcPr/>
                </a:tc>
                <a:tc rowSpan="4" hMerge="1">
                  <a:txBody>
                    <a:bodyPr/>
                    <a:lstStyle/>
                    <a:p>
                      <a:endParaRPr kumimoji="1" lang="ja-JP" altLang="en-US"/>
                    </a:p>
                  </a:txBody>
                  <a:tcPr/>
                </a:tc>
                <a:tc rowSpan="4" hMerge="1">
                  <a:txBody>
                    <a:bodyPr/>
                    <a:lstStyle/>
                    <a:p>
                      <a:endParaRPr kumimoji="1" lang="ja-JP" altLang="en-US"/>
                    </a:p>
                  </a:txBody>
                  <a:tcPr/>
                </a:tc>
                <a:tc rowSpan="4" hMerge="1">
                  <a:txBody>
                    <a:bodyPr/>
                    <a:lstStyle/>
                    <a:p>
                      <a:endParaRPr kumimoji="1" lang="ja-JP" altLang="en-US"/>
                    </a:p>
                  </a:txBody>
                  <a:tcPr/>
                </a:tc>
                <a:tc gridSpan="24">
                  <a:txBody>
                    <a:bodyPr/>
                    <a:lstStyle/>
                    <a:p>
                      <a:pPr algn="l" fontAlgn="ctr">
                        <a:buNone/>
                      </a:pPr>
                      <a:r>
                        <a:rPr lang="ja-JP" altLang="en-US" sz="900" b="0" i="0" u="none" strike="noStrike" dirty="0">
                          <a:effectLst/>
                          <a:latin typeface="ＭＳ 明朝" panose="02020609040205080304" pitchFamily="17" charset="-128"/>
                          <a:ea typeface="ＭＳ 明朝" panose="02020609040205080304" pitchFamily="17" charset="-128"/>
                        </a:rPr>
                        <a:t>□　現時点では十分な成果が得られていないが、改善が見込まれるためサービス利用の継続が適当</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4757402"/>
                  </a:ext>
                </a:extLst>
              </a:tr>
              <a:tr h="25157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4">
                  <a:txBody>
                    <a:bodyPr/>
                    <a:lstStyle/>
                    <a:p>
                      <a:pPr algn="l" fontAlgn="ctr">
                        <a:buNone/>
                      </a:pPr>
                      <a:r>
                        <a:rPr lang="ja-JP" altLang="en-US" sz="900" b="0" i="0" u="none" strike="noStrike">
                          <a:effectLst/>
                          <a:latin typeface="ＭＳ 明朝" panose="02020609040205080304" pitchFamily="17" charset="-128"/>
                          <a:ea typeface="ＭＳ 明朝" panose="02020609040205080304" pitchFamily="17" charset="-128"/>
                        </a:rPr>
                        <a:t>□　訓練効果が見込まれないため、サービス利用継続は行わない</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02610325"/>
                  </a:ext>
                </a:extLst>
              </a:tr>
              <a:tr h="33962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4">
                  <a:txBody>
                    <a:bodyPr/>
                    <a:lstStyle/>
                    <a:p>
                      <a:pPr algn="l" fontAlgn="ctr">
                        <a:buNone/>
                      </a:pPr>
                      <a:r>
                        <a:rPr lang="ja-JP" altLang="en-US" sz="900" b="0" i="0" u="none" strike="noStrike">
                          <a:effectLst/>
                          <a:latin typeface="ＭＳ 明朝" panose="02020609040205080304" pitchFamily="17" charset="-128"/>
                          <a:ea typeface="ＭＳ 明朝" panose="02020609040205080304" pitchFamily="17" charset="-128"/>
                        </a:rPr>
                        <a:t>□　訓練による十分な成果が得られた（一般就労移行等）ため、サービス利用継続は不要</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15095294"/>
                  </a:ext>
                </a:extLst>
              </a:tr>
              <a:tr h="144653">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4">
                  <a:txBody>
                    <a:bodyPr/>
                    <a:lstStyle/>
                    <a:p>
                      <a:pPr algn="l" fontAlgn="t">
                        <a:buNone/>
                      </a:pPr>
                      <a:r>
                        <a:rPr lang="en-US" altLang="ja-JP" sz="900" b="0" i="0" u="none" strike="noStrike">
                          <a:effectLst/>
                          <a:latin typeface="ＭＳ 明朝" panose="02020609040205080304" pitchFamily="17" charset="-128"/>
                          <a:ea typeface="ＭＳ 明朝" panose="02020609040205080304" pitchFamily="17" charset="-128"/>
                        </a:rPr>
                        <a:t>【</a:t>
                      </a:r>
                      <a:r>
                        <a:rPr lang="ja-JP" altLang="en-US" sz="900" b="0" i="0" u="none" strike="noStrike">
                          <a:effectLst/>
                          <a:latin typeface="ＭＳ 明朝" panose="02020609040205080304" pitchFamily="17" charset="-128"/>
                          <a:ea typeface="ＭＳ 明朝" panose="02020609040205080304" pitchFamily="17" charset="-128"/>
                        </a:rPr>
                        <a:t>具体的な理由</a:t>
                      </a:r>
                      <a:r>
                        <a:rPr lang="en-US" altLang="ja-JP" sz="900" b="0" i="0" u="none" strike="noStrike">
                          <a:effectLst/>
                          <a:latin typeface="ＭＳ 明朝" panose="02020609040205080304" pitchFamily="17" charset="-128"/>
                          <a:ea typeface="ＭＳ 明朝" panose="02020609040205080304" pitchFamily="17" charset="-128"/>
                        </a:rPr>
                        <a:t>】</a:t>
                      </a:r>
                    </a:p>
                  </a:txBody>
                  <a:tcPr marL="6449" marR="6449" marT="644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9363864"/>
                  </a:ext>
                </a:extLst>
              </a:tr>
              <a:tr h="210690">
                <a:tc gridSpan="10">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t">
                        <a:buNone/>
                      </a:pPr>
                      <a:endParaRPr lang="ja-JP" altLang="en-US" sz="900" b="0" i="0" u="none" strike="noStrike">
                        <a:effectLst/>
                        <a:latin typeface="ＭＳ 明朝" panose="02020609040205080304" pitchFamily="17" charset="-128"/>
                        <a:ea typeface="ＭＳ 明朝" panose="02020609040205080304" pitchFamily="17" charset="-128"/>
                      </a:endParaRPr>
                    </a:p>
                  </a:txBody>
                  <a:tcPr marL="6449" marR="6449" marT="6449"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buNone/>
                      </a:pPr>
                      <a:endParaRPr lang="ja-JP" altLang="en-US" sz="900" b="0" i="0" u="none" strike="noStrike">
                        <a:effectLst/>
                        <a:latin typeface="ＭＳ 明朝" panose="02020609040205080304" pitchFamily="17" charset="-128"/>
                        <a:ea typeface="ＭＳ 明朝" panose="02020609040205080304" pitchFamily="17" charset="-128"/>
                      </a:endParaRPr>
                    </a:p>
                  </a:txBody>
                  <a:tcPr marL="6449" marR="6449" marT="6449"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buNone/>
                      </a:pPr>
                      <a:endParaRPr lang="ja-JP" altLang="en-US" sz="900" b="0" i="0" u="none" strike="noStrike">
                        <a:effectLst/>
                        <a:latin typeface="ＭＳ 明朝" panose="02020609040205080304" pitchFamily="17" charset="-128"/>
                        <a:ea typeface="ＭＳ 明朝" panose="02020609040205080304" pitchFamily="17" charset="-128"/>
                      </a:endParaRPr>
                    </a:p>
                  </a:txBody>
                  <a:tcPr marL="6449" marR="6449" marT="6449"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buNone/>
                      </a:pPr>
                      <a:endParaRPr lang="ja-JP" altLang="en-US" sz="900" b="0" i="0" u="none" strike="noStrike">
                        <a:effectLst/>
                        <a:latin typeface="ＭＳ 明朝" panose="02020609040205080304" pitchFamily="17" charset="-128"/>
                        <a:ea typeface="ＭＳ 明朝" panose="02020609040205080304" pitchFamily="17" charset="-128"/>
                      </a:endParaRPr>
                    </a:p>
                  </a:txBody>
                  <a:tcPr marL="6449" marR="6449" marT="6449"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buNone/>
                      </a:pPr>
                      <a:endParaRPr lang="ja-JP" altLang="en-US" sz="900" b="0" i="0" u="none" strike="noStrike">
                        <a:effectLst/>
                        <a:latin typeface="ＭＳ 明朝" panose="02020609040205080304" pitchFamily="17" charset="-128"/>
                        <a:ea typeface="ＭＳ 明朝" panose="02020609040205080304" pitchFamily="17" charset="-128"/>
                      </a:endParaRPr>
                    </a:p>
                  </a:txBody>
                  <a:tcPr marL="6449" marR="6449" marT="6449"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14">
                  <a:txBody>
                    <a:bodyPr/>
                    <a:lstStyle/>
                    <a:p>
                      <a:pPr algn="r" fontAlgn="ctr">
                        <a:buNone/>
                      </a:pPr>
                      <a:r>
                        <a:rPr lang="en-US" altLang="ja-JP" sz="800" b="0" i="0" u="none" strike="noStrike">
                          <a:effectLst/>
                          <a:latin typeface="ＭＳ 明朝" panose="02020609040205080304" pitchFamily="17" charset="-128"/>
                          <a:ea typeface="ＭＳ 明朝" panose="02020609040205080304" pitchFamily="17" charset="-128"/>
                        </a:rPr>
                        <a:t>※</a:t>
                      </a:r>
                      <a:r>
                        <a:rPr lang="ja-JP" altLang="en-US" sz="800" b="0" i="0" u="none" strike="noStrike">
                          <a:effectLst/>
                          <a:latin typeface="ＭＳ 明朝" panose="02020609040205080304" pitchFamily="17" charset="-128"/>
                          <a:ea typeface="ＭＳ 明朝" panose="02020609040205080304" pitchFamily="17" charset="-128"/>
                        </a:rPr>
                        <a:t>裏へつづく</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20694881"/>
                  </a:ext>
                </a:extLst>
              </a:tr>
              <a:tr h="132075">
                <a:tc rowSpan="2" gridSpan="5">
                  <a:txBody>
                    <a:bodyPr/>
                    <a:lstStyle/>
                    <a:p>
                      <a:pPr algn="ctr" fontAlgn="ctr">
                        <a:buNone/>
                      </a:pPr>
                      <a:r>
                        <a:rPr lang="en-US" altLang="ja-JP" sz="800" b="0" i="0" u="none" strike="noStrike">
                          <a:effectLst/>
                          <a:latin typeface="ＭＳ 明朝" panose="02020609040205080304" pitchFamily="17" charset="-128"/>
                          <a:ea typeface="ＭＳ 明朝" panose="02020609040205080304" pitchFamily="17" charset="-128"/>
                        </a:rPr>
                        <a:t>(5)</a:t>
                      </a:r>
                      <a:r>
                        <a:rPr lang="ja-JP" altLang="en-US" sz="800" b="0" i="0" u="none" strike="noStrike">
                          <a:effectLst/>
                          <a:latin typeface="ＭＳ 明朝" panose="02020609040205080304" pitchFamily="17" charset="-128"/>
                          <a:ea typeface="ＭＳ 明朝" panose="02020609040205080304" pitchFamily="17" charset="-128"/>
                        </a:rPr>
                        <a:t>今後の方向性</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24">
                  <a:txBody>
                    <a:bodyPr/>
                    <a:lstStyle/>
                    <a:p>
                      <a:pPr algn="ctr" fontAlgn="t">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45592654"/>
                  </a:ext>
                </a:extLst>
              </a:tr>
              <a:tr h="509429">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4">
                  <a:txBody>
                    <a:bodyPr/>
                    <a:lstStyle/>
                    <a:p>
                      <a:pPr algn="l" fontAlgn="t">
                        <a:buNone/>
                      </a:pPr>
                      <a:r>
                        <a:rPr lang="ja-JP" altLang="en-US" sz="800" b="0" i="0" u="none" strike="noStrike">
                          <a:effectLst/>
                          <a:latin typeface="ＭＳ 明朝" panose="02020609040205080304" pitchFamily="17" charset="-128"/>
                          <a:ea typeface="ＭＳ 明朝" panose="02020609040205080304" pitchFamily="17" charset="-128"/>
                        </a:rPr>
                        <a:t>　</a:t>
                      </a:r>
                      <a:r>
                        <a:rPr lang="en-US" altLang="ja-JP" sz="800" b="0" i="0" u="none" strike="noStrike">
                          <a:effectLst/>
                          <a:latin typeface="ＭＳ 明朝" panose="02020609040205080304" pitchFamily="17" charset="-128"/>
                          <a:ea typeface="ＭＳ 明朝" panose="02020609040205080304" pitchFamily="17" charset="-128"/>
                        </a:rPr>
                        <a:t>※</a:t>
                      </a:r>
                      <a:r>
                        <a:rPr lang="ja-JP" altLang="en-US" sz="800" b="0" i="0" u="none" strike="noStrike">
                          <a:effectLst/>
                          <a:latin typeface="ＭＳ 明朝" panose="02020609040205080304" pitchFamily="17" charset="-128"/>
                          <a:ea typeface="ＭＳ 明朝" panose="02020609040205080304" pitchFamily="17" charset="-128"/>
                        </a:rPr>
                        <a:t>一般就労について</a:t>
                      </a:r>
                      <a:br>
                        <a:rPr lang="ja-JP" altLang="en-US" sz="800" b="0" i="0" u="none" strike="noStrike">
                          <a:effectLst/>
                          <a:latin typeface="ＭＳ 明朝" panose="02020609040205080304" pitchFamily="17" charset="-128"/>
                          <a:ea typeface="ＭＳ 明朝" panose="02020609040205080304" pitchFamily="17" charset="-128"/>
                        </a:rPr>
                      </a:br>
                      <a:r>
                        <a:rPr lang="ja-JP" altLang="en-US" sz="800" b="0" i="0" u="none" strike="noStrike">
                          <a:effectLst/>
                          <a:latin typeface="ＭＳ 明朝" panose="02020609040205080304" pitchFamily="17" charset="-128"/>
                          <a:ea typeface="ＭＳ 明朝" panose="02020609040205080304" pitchFamily="17" charset="-128"/>
                        </a:rPr>
                        <a:t>　□可能　　□不可能</a:t>
                      </a:r>
                      <a:br>
                        <a:rPr lang="ja-JP" altLang="en-US" sz="800" b="0" i="0" u="none" strike="noStrike">
                          <a:effectLst/>
                          <a:latin typeface="ＭＳ 明朝" panose="02020609040205080304" pitchFamily="17" charset="-128"/>
                          <a:ea typeface="ＭＳ 明朝" panose="02020609040205080304" pitchFamily="17" charset="-128"/>
                        </a:rPr>
                      </a:br>
                      <a:r>
                        <a:rPr lang="ja-JP" altLang="en-US" sz="800" b="0" i="0" u="none" strike="noStrike">
                          <a:effectLst/>
                          <a:latin typeface="ＭＳ 明朝" panose="02020609040205080304" pitchFamily="17" charset="-128"/>
                          <a:ea typeface="ＭＳ 明朝" panose="02020609040205080304" pitchFamily="17" charset="-128"/>
                        </a:rPr>
                        <a:t>　</a:t>
                      </a:r>
                      <a:br>
                        <a:rPr lang="ja-JP" altLang="en-US" sz="800" b="0" i="0" u="none" strike="noStrike">
                          <a:effectLst/>
                          <a:latin typeface="ＭＳ 明朝" panose="02020609040205080304" pitchFamily="17" charset="-128"/>
                          <a:ea typeface="ＭＳ 明朝" panose="02020609040205080304" pitchFamily="17" charset="-128"/>
                        </a:rPr>
                      </a:br>
                      <a:r>
                        <a:rPr lang="ja-JP" altLang="en-US" sz="800" b="0" i="0" u="none" strike="noStrike">
                          <a:effectLst/>
                          <a:latin typeface="ＭＳ 明朝" panose="02020609040205080304" pitchFamily="17" charset="-128"/>
                          <a:ea typeface="ＭＳ 明朝" panose="02020609040205080304" pitchFamily="17" charset="-128"/>
                        </a:rPr>
                        <a:t>　理由：</a:t>
                      </a:r>
                    </a:p>
                  </a:txBody>
                  <a:tcPr marL="6449" marR="6449" marT="644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57013296"/>
                  </a:ext>
                </a:extLst>
              </a:tr>
              <a:tr h="210690">
                <a:tc gridSpan="5">
                  <a:txBody>
                    <a:bodyPr/>
                    <a:lstStyle/>
                    <a:p>
                      <a:pPr algn="ctr" fontAlgn="ctr">
                        <a:buNone/>
                      </a:pPr>
                      <a:r>
                        <a:rPr lang="ja-JP" altLang="en-US" sz="800" b="0" i="0" u="none" strike="noStrike">
                          <a:effectLst/>
                          <a:latin typeface="ＭＳ 明朝" panose="02020609040205080304" pitchFamily="17" charset="-128"/>
                          <a:ea typeface="ＭＳ 明朝" panose="02020609040205080304" pitchFamily="17" charset="-128"/>
                        </a:rPr>
                        <a:t>評価年月日</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4">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年　　　月　　　日</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45014654"/>
                  </a:ext>
                </a:extLst>
              </a:tr>
              <a:tr h="383645">
                <a:tc gridSpan="5">
                  <a:txBody>
                    <a:bodyPr/>
                    <a:lstStyle/>
                    <a:p>
                      <a:pPr algn="ctr" fontAlgn="ctr">
                        <a:buNone/>
                      </a:pPr>
                      <a:r>
                        <a:rPr lang="ja-JP" altLang="en-US" sz="800" b="0" i="0" u="none" strike="noStrike">
                          <a:effectLst/>
                          <a:latin typeface="ＭＳ 明朝" panose="02020609040205080304" pitchFamily="17" charset="-128"/>
                          <a:ea typeface="ＭＳ 明朝" panose="02020609040205080304" pitchFamily="17" charset="-128"/>
                        </a:rPr>
                        <a:t>評価担当者</a:t>
                      </a:r>
                      <a:br>
                        <a:rPr lang="ja-JP" altLang="en-US" sz="800" b="0" i="0" u="none" strike="noStrike">
                          <a:effectLst/>
                          <a:latin typeface="ＭＳ 明朝" panose="02020609040205080304" pitchFamily="17" charset="-128"/>
                          <a:ea typeface="ＭＳ 明朝" panose="02020609040205080304" pitchFamily="17" charset="-128"/>
                        </a:rPr>
                      </a:br>
                      <a:r>
                        <a:rPr lang="ja-JP" altLang="en-US" sz="800" b="0" i="0" u="none" strike="noStrike">
                          <a:effectLst/>
                          <a:latin typeface="ＭＳ 明朝" panose="02020609040205080304" pitchFamily="17" charset="-128"/>
                          <a:ea typeface="ＭＳ 明朝" panose="02020609040205080304" pitchFamily="17" charset="-128"/>
                        </a:rPr>
                        <a:t>（職・氏名・</a:t>
                      </a:r>
                      <a:br>
                        <a:rPr lang="ja-JP" altLang="en-US" sz="800" b="0" i="0" u="none" strike="noStrike">
                          <a:effectLst/>
                          <a:latin typeface="ＭＳ 明朝" panose="02020609040205080304" pitchFamily="17" charset="-128"/>
                          <a:ea typeface="ＭＳ 明朝" panose="02020609040205080304" pitchFamily="17" charset="-128"/>
                        </a:rPr>
                      </a:br>
                      <a:r>
                        <a:rPr lang="ja-JP" altLang="en-US" sz="800" b="0" i="0" u="none" strike="noStrike">
                          <a:effectLst/>
                          <a:latin typeface="ＭＳ 明朝" panose="02020609040205080304" pitchFamily="17" charset="-128"/>
                          <a:ea typeface="ＭＳ 明朝" panose="02020609040205080304" pitchFamily="17" charset="-128"/>
                        </a:rPr>
                        <a:t>連絡先）</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4">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3691953"/>
                  </a:ext>
                </a:extLst>
              </a:tr>
              <a:tr h="383645">
                <a:tc gridSpan="5">
                  <a:txBody>
                    <a:bodyPr/>
                    <a:lstStyle/>
                    <a:p>
                      <a:pPr algn="ctr" fontAlgn="ctr">
                        <a:buNone/>
                      </a:pPr>
                      <a:r>
                        <a:rPr lang="ja-JP" altLang="en-US" sz="800" b="0" i="0" u="none" strike="noStrike">
                          <a:effectLst/>
                          <a:latin typeface="ＭＳ 明朝" panose="02020609040205080304" pitchFamily="17" charset="-128"/>
                          <a:ea typeface="ＭＳ 明朝" panose="02020609040205080304" pitchFamily="17" charset="-128"/>
                        </a:rPr>
                        <a:t>備考</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4">
                  <a:txBody>
                    <a:bodyPr/>
                    <a:lstStyle/>
                    <a:p>
                      <a:pPr algn="l" fontAlgn="ctr">
                        <a:buNone/>
                      </a:pPr>
                      <a:r>
                        <a:rPr lang="en-US" altLang="ja-JP" sz="800" b="0" i="0" u="none" strike="noStrike">
                          <a:effectLst/>
                          <a:latin typeface="ＭＳ 明朝" panose="02020609040205080304" pitchFamily="17" charset="-128"/>
                          <a:ea typeface="ＭＳ 明朝" panose="02020609040205080304" pitchFamily="17" charset="-128"/>
                        </a:rPr>
                        <a:t>※</a:t>
                      </a:r>
                      <a:r>
                        <a:rPr lang="ja-JP" altLang="en-US" sz="800" b="0" i="0" u="none" strike="noStrike">
                          <a:effectLst/>
                          <a:latin typeface="ＭＳ 明朝" panose="02020609040205080304" pitchFamily="17" charset="-128"/>
                          <a:ea typeface="ＭＳ 明朝" panose="02020609040205080304" pitchFamily="17" charset="-128"/>
                        </a:rPr>
                        <a:t>添付資料</a:t>
                      </a:r>
                      <a:br>
                        <a:rPr lang="ja-JP" altLang="en-US" sz="800" b="0" i="0" u="none" strike="noStrike">
                          <a:effectLst/>
                          <a:latin typeface="ＭＳ 明朝" panose="02020609040205080304" pitchFamily="17" charset="-128"/>
                          <a:ea typeface="ＭＳ 明朝" panose="02020609040205080304" pitchFamily="17" charset="-128"/>
                        </a:rPr>
                      </a:br>
                      <a:r>
                        <a:rPr lang="ja-JP" altLang="en-US" sz="800" b="0" i="0" u="none" strike="noStrike">
                          <a:effectLst/>
                          <a:latin typeface="ＭＳ 明朝" panose="02020609040205080304" pitchFamily="17" charset="-128"/>
                          <a:ea typeface="ＭＳ 明朝" panose="02020609040205080304" pitchFamily="17" charset="-128"/>
                        </a:rPr>
                        <a:t>　□個別支援計画　□アセスメント内容　□支援計画に基づく支援実績の内容が分かる資料（様式は任意）</a:t>
                      </a:r>
                    </a:p>
                  </a:txBody>
                  <a:tcPr marL="6449" marR="6449" marT="644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99124917"/>
                  </a:ext>
                </a:extLst>
              </a:tr>
              <a:tr h="157232">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268203698"/>
                  </a:ext>
                </a:extLst>
              </a:tr>
              <a:tr h="157232">
                <a:tc gridSpan="5">
                  <a:txBody>
                    <a:bodyPr/>
                    <a:lstStyle/>
                    <a:p>
                      <a:pPr algn="l" fontAlgn="ctr">
                        <a:buNone/>
                      </a:pPr>
                      <a:r>
                        <a:rPr lang="en-US" altLang="zh-TW" sz="800" b="0" i="0" u="none" strike="noStrike">
                          <a:effectLst/>
                          <a:latin typeface="ＭＳ 明朝" panose="02020609040205080304" pitchFamily="17" charset="-128"/>
                          <a:ea typeface="ＭＳ 明朝" panose="02020609040205080304" pitchFamily="17" charset="-128"/>
                        </a:rPr>
                        <a:t>※</a:t>
                      </a:r>
                      <a:r>
                        <a:rPr lang="zh-TW" altLang="en-US" sz="800" b="0" i="0" u="none" strike="noStrike">
                          <a:effectLst/>
                          <a:latin typeface="ＭＳ 明朝" panose="02020609040205080304" pitchFamily="17" charset="-128"/>
                          <a:ea typeface="ＭＳ 明朝" panose="02020609040205080304" pitchFamily="17" charset="-128"/>
                        </a:rPr>
                        <a:t>市役所記入欄</a:t>
                      </a: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800" b="0" i="0" u="none" strike="noStrike">
                        <a:effectLst/>
                        <a:latin typeface="ＭＳ 明朝" panose="02020609040205080304" pitchFamily="17" charset="-128"/>
                        <a:ea typeface="ＭＳ 明朝" panose="02020609040205080304" pitchFamily="17" charset="-128"/>
                      </a:endParaRPr>
                    </a:p>
                  </a:txBody>
                  <a:tcPr marL="6449" marR="6449" marT="6449" marB="0" anchor="ctr">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55830940"/>
                  </a:ext>
                </a:extLst>
              </a:tr>
              <a:tr h="440248">
                <a:tc gridSpan="5">
                  <a:txBody>
                    <a:bodyPr/>
                    <a:lstStyle/>
                    <a:p>
                      <a:pPr algn="ctr" fontAlgn="ctr">
                        <a:buNone/>
                      </a:pPr>
                      <a:r>
                        <a:rPr lang="ja-JP" altLang="en-US" sz="800" b="0" i="0" u="none" strike="noStrike">
                          <a:effectLst/>
                          <a:latin typeface="ＭＳ 明朝" panose="02020609040205080304" pitchFamily="17" charset="-128"/>
                          <a:ea typeface="ＭＳ 明朝" panose="02020609040205080304" pitchFamily="17" charset="-128"/>
                        </a:rPr>
                        <a:t>更新の必要性</a:t>
                      </a:r>
                    </a:p>
                  </a:txBody>
                  <a:tcPr marL="6449" marR="6449" marT="644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必要</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不要</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dirty="0">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dirty="0">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a:effectLst/>
                          <a:latin typeface="ＭＳ 明朝" panose="02020609040205080304" pitchFamily="17" charset="-128"/>
                          <a:ea typeface="ＭＳ 明朝" panose="02020609040205080304" pitchFamily="17" charset="-128"/>
                        </a:rPr>
                        <a:t>　</a:t>
                      </a:r>
                    </a:p>
                  </a:txBody>
                  <a:tcPr marL="6449" marR="6449" marT="644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800" b="0" i="0" u="none" strike="noStrike" dirty="0">
                          <a:effectLst/>
                          <a:latin typeface="ＭＳ 明朝" panose="02020609040205080304" pitchFamily="17" charset="-128"/>
                          <a:ea typeface="ＭＳ 明朝" panose="02020609040205080304" pitchFamily="17" charset="-128"/>
                        </a:rPr>
                        <a:t>　</a:t>
                      </a:r>
                    </a:p>
                  </a:txBody>
                  <a:tcPr marL="6449" marR="6449" marT="6449"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899120"/>
                  </a:ext>
                </a:extLst>
              </a:tr>
            </a:tbl>
          </a:graphicData>
        </a:graphic>
      </p:graphicFrame>
      <p:graphicFrame>
        <p:nvGraphicFramePr>
          <p:cNvPr id="8" name="表 7">
            <a:extLst>
              <a:ext uri="{FF2B5EF4-FFF2-40B4-BE49-F238E27FC236}">
                <a16:creationId xmlns:a16="http://schemas.microsoft.com/office/drawing/2014/main" id="{87C91A1D-2FE5-1B60-9804-5347BC84701B}"/>
              </a:ext>
            </a:extLst>
          </p:cNvPr>
          <p:cNvGraphicFramePr>
            <a:graphicFrameLocks noGrp="1"/>
          </p:cNvGraphicFramePr>
          <p:nvPr>
            <p:extLst>
              <p:ext uri="{D42A27DB-BD31-4B8C-83A1-F6EECF244321}">
                <p14:modId xmlns:p14="http://schemas.microsoft.com/office/powerpoint/2010/main" val="2649909243"/>
              </p:ext>
            </p:extLst>
          </p:nvPr>
        </p:nvGraphicFramePr>
        <p:xfrm>
          <a:off x="825910" y="963561"/>
          <a:ext cx="4660498" cy="4843123"/>
        </p:xfrm>
        <a:graphic>
          <a:graphicData uri="http://schemas.openxmlformats.org/drawingml/2006/table">
            <a:tbl>
              <a:tblPr/>
              <a:tblGrid>
                <a:gridCol w="143530">
                  <a:extLst>
                    <a:ext uri="{9D8B030D-6E8A-4147-A177-3AD203B41FA5}">
                      <a16:colId xmlns:a16="http://schemas.microsoft.com/office/drawing/2014/main" val="675561981"/>
                    </a:ext>
                  </a:extLst>
                </a:gridCol>
                <a:gridCol w="143530">
                  <a:extLst>
                    <a:ext uri="{9D8B030D-6E8A-4147-A177-3AD203B41FA5}">
                      <a16:colId xmlns:a16="http://schemas.microsoft.com/office/drawing/2014/main" val="834982729"/>
                    </a:ext>
                  </a:extLst>
                </a:gridCol>
                <a:gridCol w="143530">
                  <a:extLst>
                    <a:ext uri="{9D8B030D-6E8A-4147-A177-3AD203B41FA5}">
                      <a16:colId xmlns:a16="http://schemas.microsoft.com/office/drawing/2014/main" val="3708417511"/>
                    </a:ext>
                  </a:extLst>
                </a:gridCol>
                <a:gridCol w="143530">
                  <a:extLst>
                    <a:ext uri="{9D8B030D-6E8A-4147-A177-3AD203B41FA5}">
                      <a16:colId xmlns:a16="http://schemas.microsoft.com/office/drawing/2014/main" val="1750449363"/>
                    </a:ext>
                  </a:extLst>
                </a:gridCol>
                <a:gridCol w="143530">
                  <a:extLst>
                    <a:ext uri="{9D8B030D-6E8A-4147-A177-3AD203B41FA5}">
                      <a16:colId xmlns:a16="http://schemas.microsoft.com/office/drawing/2014/main" val="1749434296"/>
                    </a:ext>
                  </a:extLst>
                </a:gridCol>
                <a:gridCol w="143530">
                  <a:extLst>
                    <a:ext uri="{9D8B030D-6E8A-4147-A177-3AD203B41FA5}">
                      <a16:colId xmlns:a16="http://schemas.microsoft.com/office/drawing/2014/main" val="3982941032"/>
                    </a:ext>
                  </a:extLst>
                </a:gridCol>
                <a:gridCol w="143530">
                  <a:extLst>
                    <a:ext uri="{9D8B030D-6E8A-4147-A177-3AD203B41FA5}">
                      <a16:colId xmlns:a16="http://schemas.microsoft.com/office/drawing/2014/main" val="2241103376"/>
                    </a:ext>
                  </a:extLst>
                </a:gridCol>
                <a:gridCol w="143530">
                  <a:extLst>
                    <a:ext uri="{9D8B030D-6E8A-4147-A177-3AD203B41FA5}">
                      <a16:colId xmlns:a16="http://schemas.microsoft.com/office/drawing/2014/main" val="603818021"/>
                    </a:ext>
                  </a:extLst>
                </a:gridCol>
                <a:gridCol w="143530">
                  <a:extLst>
                    <a:ext uri="{9D8B030D-6E8A-4147-A177-3AD203B41FA5}">
                      <a16:colId xmlns:a16="http://schemas.microsoft.com/office/drawing/2014/main" val="3922201950"/>
                    </a:ext>
                  </a:extLst>
                </a:gridCol>
                <a:gridCol w="143530">
                  <a:extLst>
                    <a:ext uri="{9D8B030D-6E8A-4147-A177-3AD203B41FA5}">
                      <a16:colId xmlns:a16="http://schemas.microsoft.com/office/drawing/2014/main" val="4079915334"/>
                    </a:ext>
                  </a:extLst>
                </a:gridCol>
                <a:gridCol w="143530">
                  <a:extLst>
                    <a:ext uri="{9D8B030D-6E8A-4147-A177-3AD203B41FA5}">
                      <a16:colId xmlns:a16="http://schemas.microsoft.com/office/drawing/2014/main" val="322457808"/>
                    </a:ext>
                  </a:extLst>
                </a:gridCol>
                <a:gridCol w="143530">
                  <a:extLst>
                    <a:ext uri="{9D8B030D-6E8A-4147-A177-3AD203B41FA5}">
                      <a16:colId xmlns:a16="http://schemas.microsoft.com/office/drawing/2014/main" val="2252703851"/>
                    </a:ext>
                  </a:extLst>
                </a:gridCol>
                <a:gridCol w="143530">
                  <a:extLst>
                    <a:ext uri="{9D8B030D-6E8A-4147-A177-3AD203B41FA5}">
                      <a16:colId xmlns:a16="http://schemas.microsoft.com/office/drawing/2014/main" val="51022786"/>
                    </a:ext>
                  </a:extLst>
                </a:gridCol>
                <a:gridCol w="143530">
                  <a:extLst>
                    <a:ext uri="{9D8B030D-6E8A-4147-A177-3AD203B41FA5}">
                      <a16:colId xmlns:a16="http://schemas.microsoft.com/office/drawing/2014/main" val="645418489"/>
                    </a:ext>
                  </a:extLst>
                </a:gridCol>
                <a:gridCol w="143530">
                  <a:extLst>
                    <a:ext uri="{9D8B030D-6E8A-4147-A177-3AD203B41FA5}">
                      <a16:colId xmlns:a16="http://schemas.microsoft.com/office/drawing/2014/main" val="3455082595"/>
                    </a:ext>
                  </a:extLst>
                </a:gridCol>
                <a:gridCol w="143530">
                  <a:extLst>
                    <a:ext uri="{9D8B030D-6E8A-4147-A177-3AD203B41FA5}">
                      <a16:colId xmlns:a16="http://schemas.microsoft.com/office/drawing/2014/main" val="1151579679"/>
                    </a:ext>
                  </a:extLst>
                </a:gridCol>
                <a:gridCol w="143530">
                  <a:extLst>
                    <a:ext uri="{9D8B030D-6E8A-4147-A177-3AD203B41FA5}">
                      <a16:colId xmlns:a16="http://schemas.microsoft.com/office/drawing/2014/main" val="2691220682"/>
                    </a:ext>
                  </a:extLst>
                </a:gridCol>
                <a:gridCol w="143530">
                  <a:extLst>
                    <a:ext uri="{9D8B030D-6E8A-4147-A177-3AD203B41FA5}">
                      <a16:colId xmlns:a16="http://schemas.microsoft.com/office/drawing/2014/main" val="651965122"/>
                    </a:ext>
                  </a:extLst>
                </a:gridCol>
                <a:gridCol w="143530">
                  <a:extLst>
                    <a:ext uri="{9D8B030D-6E8A-4147-A177-3AD203B41FA5}">
                      <a16:colId xmlns:a16="http://schemas.microsoft.com/office/drawing/2014/main" val="3768635249"/>
                    </a:ext>
                  </a:extLst>
                </a:gridCol>
                <a:gridCol w="143530">
                  <a:extLst>
                    <a:ext uri="{9D8B030D-6E8A-4147-A177-3AD203B41FA5}">
                      <a16:colId xmlns:a16="http://schemas.microsoft.com/office/drawing/2014/main" val="4165214822"/>
                    </a:ext>
                  </a:extLst>
                </a:gridCol>
                <a:gridCol w="143530">
                  <a:extLst>
                    <a:ext uri="{9D8B030D-6E8A-4147-A177-3AD203B41FA5}">
                      <a16:colId xmlns:a16="http://schemas.microsoft.com/office/drawing/2014/main" val="1458227"/>
                    </a:ext>
                  </a:extLst>
                </a:gridCol>
                <a:gridCol w="143530">
                  <a:extLst>
                    <a:ext uri="{9D8B030D-6E8A-4147-A177-3AD203B41FA5}">
                      <a16:colId xmlns:a16="http://schemas.microsoft.com/office/drawing/2014/main" val="659400398"/>
                    </a:ext>
                  </a:extLst>
                </a:gridCol>
                <a:gridCol w="143530">
                  <a:extLst>
                    <a:ext uri="{9D8B030D-6E8A-4147-A177-3AD203B41FA5}">
                      <a16:colId xmlns:a16="http://schemas.microsoft.com/office/drawing/2014/main" val="3878027421"/>
                    </a:ext>
                  </a:extLst>
                </a:gridCol>
                <a:gridCol w="219515">
                  <a:extLst>
                    <a:ext uri="{9D8B030D-6E8A-4147-A177-3AD203B41FA5}">
                      <a16:colId xmlns:a16="http://schemas.microsoft.com/office/drawing/2014/main" val="1216156672"/>
                    </a:ext>
                  </a:extLst>
                </a:gridCol>
                <a:gridCol w="143530">
                  <a:extLst>
                    <a:ext uri="{9D8B030D-6E8A-4147-A177-3AD203B41FA5}">
                      <a16:colId xmlns:a16="http://schemas.microsoft.com/office/drawing/2014/main" val="838923835"/>
                    </a:ext>
                  </a:extLst>
                </a:gridCol>
                <a:gridCol w="236402">
                  <a:extLst>
                    <a:ext uri="{9D8B030D-6E8A-4147-A177-3AD203B41FA5}">
                      <a16:colId xmlns:a16="http://schemas.microsoft.com/office/drawing/2014/main" val="3842871471"/>
                    </a:ext>
                  </a:extLst>
                </a:gridCol>
                <a:gridCol w="219515">
                  <a:extLst>
                    <a:ext uri="{9D8B030D-6E8A-4147-A177-3AD203B41FA5}">
                      <a16:colId xmlns:a16="http://schemas.microsoft.com/office/drawing/2014/main" val="1579723743"/>
                    </a:ext>
                  </a:extLst>
                </a:gridCol>
                <a:gridCol w="211073">
                  <a:extLst>
                    <a:ext uri="{9D8B030D-6E8A-4147-A177-3AD203B41FA5}">
                      <a16:colId xmlns:a16="http://schemas.microsoft.com/office/drawing/2014/main" val="60585778"/>
                    </a:ext>
                  </a:extLst>
                </a:gridCol>
                <a:gridCol w="329273">
                  <a:extLst>
                    <a:ext uri="{9D8B030D-6E8A-4147-A177-3AD203B41FA5}">
                      <a16:colId xmlns:a16="http://schemas.microsoft.com/office/drawing/2014/main" val="1986044678"/>
                    </a:ext>
                  </a:extLst>
                </a:gridCol>
              </a:tblGrid>
              <a:tr h="184670">
                <a:tc gridSpan="28">
                  <a:txBody>
                    <a:bodyPr/>
                    <a:lstStyle/>
                    <a:p>
                      <a:pPr algn="ctr" fontAlgn="ctr">
                        <a:buNone/>
                      </a:pPr>
                      <a:r>
                        <a:rPr lang="ja-JP" altLang="en-US" sz="800" b="1" i="0" u="none" strike="noStrike">
                          <a:effectLst/>
                          <a:latin typeface="ＭＳ 明朝" panose="02020609040205080304" pitchFamily="17" charset="-128"/>
                          <a:ea typeface="ＭＳ 明朝" panose="02020609040205080304" pitchFamily="17" charset="-128"/>
                        </a:rPr>
                        <a:t>訓練等給付費の支給決定更新にかかる事業者意見書</a:t>
                      </a:r>
                    </a:p>
                  </a:txBody>
                  <a:tcPr marL="4404" marR="4404" marT="4404"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extLst>
                  <a:ext uri="{0D108BD9-81ED-4DB2-BD59-A6C34878D82A}">
                    <a16:rowId xmlns:a16="http://schemas.microsoft.com/office/drawing/2014/main" val="3430255606"/>
                  </a:ext>
                </a:extLst>
              </a:tr>
              <a:tr h="125007">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extLst>
                  <a:ext uri="{0D108BD9-81ED-4DB2-BD59-A6C34878D82A}">
                    <a16:rowId xmlns:a16="http://schemas.microsoft.com/office/drawing/2014/main" val="548505701"/>
                  </a:ext>
                </a:extLst>
              </a:tr>
              <a:tr h="244333">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gridSpan="4">
                  <a:txBody>
                    <a:bodyPr/>
                    <a:lstStyle/>
                    <a:p>
                      <a:pPr algn="l" fontAlgn="b">
                        <a:buNone/>
                      </a:pPr>
                      <a:r>
                        <a:rPr lang="ja-JP" altLang="en-US" sz="600" b="0" i="0" u="none" strike="noStrike">
                          <a:effectLst/>
                          <a:latin typeface="ＭＳ 明朝" panose="02020609040205080304" pitchFamily="17" charset="-128"/>
                          <a:ea typeface="ＭＳ 明朝" panose="02020609040205080304" pitchFamily="17" charset="-128"/>
                        </a:rPr>
                        <a:t>提出年月日</a:t>
                      </a:r>
                    </a:p>
                  </a:txBody>
                  <a:tcPr marL="4404" marR="4404" marT="4404" marB="0" anchor="b">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b">
                        <a:buNone/>
                      </a:pPr>
                      <a:r>
                        <a:rPr lang="ja-JP" altLang="en-US" sz="600" b="0" i="0" u="none" strike="noStrike">
                          <a:effectLst/>
                          <a:latin typeface="ＭＳ 明朝" panose="02020609040205080304" pitchFamily="17" charset="-128"/>
                          <a:ea typeface="ＭＳ 明朝" panose="02020609040205080304" pitchFamily="17" charset="-128"/>
                        </a:rPr>
                        <a:t>令和</a:t>
                      </a:r>
                    </a:p>
                  </a:txBody>
                  <a:tcPr marL="4404" marR="4404" marT="4404" marB="0" anchor="b">
                    <a:lnL>
                      <a:noFill/>
                    </a:lnL>
                    <a:lnR>
                      <a:noFill/>
                    </a:lnR>
                    <a:lnT>
                      <a:noFill/>
                    </a:lnT>
                    <a:lnB>
                      <a:noFill/>
                    </a:lnB>
                    <a:noFill/>
                  </a:tcPr>
                </a:tc>
                <a:tc hMerge="1">
                  <a:txBody>
                    <a:bodyPr/>
                    <a:lstStyle/>
                    <a:p>
                      <a:endParaRPr kumimoji="1" lang="ja-JP" altLang="en-US"/>
                    </a:p>
                  </a:txBody>
                  <a:tcPr/>
                </a:tc>
                <a:tc>
                  <a:txBody>
                    <a:bodyPr/>
                    <a:lstStyle/>
                    <a:p>
                      <a:pPr algn="l" fontAlgn="b">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b">
                    <a:lnL>
                      <a:noFill/>
                    </a:lnL>
                    <a:lnR>
                      <a:noFill/>
                    </a:lnR>
                    <a:lnT>
                      <a:noFill/>
                    </a:lnT>
                    <a:lnB>
                      <a:noFill/>
                    </a:lnB>
                    <a:noFill/>
                  </a:tcPr>
                </a:tc>
                <a:tc>
                  <a:txBody>
                    <a:bodyPr/>
                    <a:lstStyle/>
                    <a:p>
                      <a:pPr algn="l" fontAlgn="b">
                        <a:buNone/>
                      </a:pPr>
                      <a:r>
                        <a:rPr lang="ja-JP" altLang="en-US" sz="600" b="0" i="0" u="none" strike="noStrike">
                          <a:effectLst/>
                          <a:latin typeface="ＭＳ 明朝" panose="02020609040205080304" pitchFamily="17" charset="-128"/>
                          <a:ea typeface="ＭＳ 明朝" panose="02020609040205080304" pitchFamily="17" charset="-128"/>
                        </a:rPr>
                        <a:t>年</a:t>
                      </a:r>
                    </a:p>
                  </a:txBody>
                  <a:tcPr marL="4404" marR="4404" marT="4404" marB="0" anchor="b">
                    <a:lnL>
                      <a:noFill/>
                    </a:lnL>
                    <a:lnR>
                      <a:noFill/>
                    </a:lnR>
                    <a:lnT>
                      <a:noFill/>
                    </a:lnT>
                    <a:lnB>
                      <a:noFill/>
                    </a:lnB>
                    <a:noFill/>
                  </a:tcPr>
                </a:tc>
                <a:tc>
                  <a:txBody>
                    <a:bodyPr/>
                    <a:lstStyle/>
                    <a:p>
                      <a:pPr algn="l" fontAlgn="b">
                        <a:buNone/>
                      </a:pPr>
                      <a:r>
                        <a:rPr lang="ja-JP" altLang="en-US" sz="600" b="0" i="0" u="none" strike="noStrike">
                          <a:effectLst/>
                          <a:latin typeface="ＭＳ 明朝" panose="02020609040205080304" pitchFamily="17" charset="-128"/>
                          <a:ea typeface="ＭＳ 明朝" panose="02020609040205080304" pitchFamily="17" charset="-128"/>
                        </a:rPr>
                        <a:t>　　　年</a:t>
                      </a:r>
                    </a:p>
                  </a:txBody>
                  <a:tcPr marL="4404" marR="4404" marT="4404" marB="0" anchor="b">
                    <a:lnL>
                      <a:noFill/>
                    </a:lnL>
                    <a:lnR>
                      <a:noFill/>
                    </a:lnR>
                    <a:lnT>
                      <a:noFill/>
                    </a:lnT>
                    <a:lnB>
                      <a:noFill/>
                    </a:lnB>
                    <a:noFill/>
                  </a:tcPr>
                </a:tc>
                <a:tc>
                  <a:txBody>
                    <a:bodyPr/>
                    <a:lstStyle/>
                    <a:p>
                      <a:pPr algn="l" fontAlgn="b">
                        <a:buNone/>
                      </a:pPr>
                      <a:r>
                        <a:rPr lang="ja-JP" altLang="en-US" sz="600" b="0" i="0" u="none" strike="noStrike">
                          <a:effectLst/>
                          <a:latin typeface="ＭＳ 明朝" panose="02020609040205080304" pitchFamily="17" charset="-128"/>
                          <a:ea typeface="ＭＳ 明朝" panose="02020609040205080304" pitchFamily="17" charset="-128"/>
                        </a:rPr>
                        <a:t>月</a:t>
                      </a:r>
                    </a:p>
                  </a:txBody>
                  <a:tcPr marL="4404" marR="4404" marT="4404" marB="0" anchor="b">
                    <a:lnL>
                      <a:noFill/>
                    </a:lnL>
                    <a:lnR>
                      <a:noFill/>
                    </a:lnR>
                    <a:lnT>
                      <a:noFill/>
                    </a:lnT>
                    <a:lnB>
                      <a:noFill/>
                    </a:lnB>
                    <a:noFill/>
                  </a:tcPr>
                </a:tc>
                <a:tc>
                  <a:txBody>
                    <a:bodyPr/>
                    <a:lstStyle/>
                    <a:p>
                      <a:pPr algn="l" fontAlgn="b">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b">
                    <a:lnL>
                      <a:noFill/>
                    </a:lnL>
                    <a:lnR>
                      <a:noFill/>
                    </a:lnR>
                    <a:lnT>
                      <a:noFill/>
                    </a:lnT>
                    <a:lnB>
                      <a:noFill/>
                    </a:lnB>
                    <a:noFill/>
                  </a:tcPr>
                </a:tc>
                <a:tc>
                  <a:txBody>
                    <a:bodyPr/>
                    <a:lstStyle/>
                    <a:p>
                      <a:pPr algn="l" fontAlgn="b">
                        <a:buNone/>
                      </a:pPr>
                      <a:r>
                        <a:rPr lang="ja-JP" altLang="en-US" sz="600" b="0" i="0" u="none" strike="noStrike">
                          <a:effectLst/>
                          <a:latin typeface="ＭＳ 明朝" panose="02020609040205080304" pitchFamily="17" charset="-128"/>
                          <a:ea typeface="ＭＳ 明朝" panose="02020609040205080304" pitchFamily="17" charset="-128"/>
                        </a:rPr>
                        <a:t>日</a:t>
                      </a:r>
                    </a:p>
                  </a:txBody>
                  <a:tcPr marL="4404" marR="4404" marT="4404" marB="0" anchor="b">
                    <a:lnL>
                      <a:noFill/>
                    </a:lnL>
                    <a:lnR>
                      <a:noFill/>
                    </a:lnR>
                    <a:lnT>
                      <a:noFill/>
                    </a:lnT>
                    <a:lnB>
                      <a:noFill/>
                    </a:lnB>
                    <a:noFill/>
                  </a:tcPr>
                </a:tc>
                <a:extLst>
                  <a:ext uri="{0D108BD9-81ED-4DB2-BD59-A6C34878D82A}">
                    <a16:rowId xmlns:a16="http://schemas.microsoft.com/office/drawing/2014/main" val="3781342560"/>
                  </a:ext>
                </a:extLst>
              </a:tr>
              <a:tr h="142055">
                <a:tc gridSpan="8">
                  <a:txBody>
                    <a:bodyPr/>
                    <a:lstStyle/>
                    <a:p>
                      <a:pPr algn="l" fontAlgn="ctr">
                        <a:buNone/>
                      </a:pPr>
                      <a:r>
                        <a:rPr lang="zh-TW" altLang="en-US" sz="600" b="0" i="0" u="none" strike="noStrike">
                          <a:effectLst/>
                          <a:latin typeface="ＭＳ 明朝" panose="02020609040205080304" pitchFamily="17" charset="-128"/>
                          <a:ea typeface="ＭＳ 明朝" panose="02020609040205080304" pitchFamily="17" charset="-128"/>
                        </a:rPr>
                        <a:t>長崎市福祉事務所長　　様</a:t>
                      </a:r>
                    </a:p>
                  </a:txBody>
                  <a:tcPr marL="4404" marR="4404" marT="4404"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extLst>
                  <a:ext uri="{0D108BD9-81ED-4DB2-BD59-A6C34878D82A}">
                    <a16:rowId xmlns:a16="http://schemas.microsoft.com/office/drawing/2014/main" val="2538940121"/>
                  </a:ext>
                </a:extLst>
              </a:tr>
              <a:tr h="142055">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91632935"/>
                  </a:ext>
                </a:extLst>
              </a:tr>
              <a:tr h="234390">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事業者番号</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12700" cap="flat" cmpd="sng" algn="ctr">
                      <a:solidFill>
                        <a:srgbClr val="000000"/>
                      </a:solidFill>
                      <a:prstDash val="solid"/>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6">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71207359"/>
                  </a:ext>
                </a:extLst>
              </a:tr>
              <a:tr h="134951">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事業者名</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gridSpan="16">
                  <a:txBody>
                    <a:bodyPr/>
                    <a:lstStyle/>
                    <a:p>
                      <a:pPr algn="l" fontAlgn="ctr">
                        <a:buNone/>
                      </a:pPr>
                      <a:r>
                        <a:rPr lang="ja-JP" altLang="en-US" sz="600" b="0" i="0" u="none" strike="noStrike" dirty="0">
                          <a:effectLst/>
                          <a:latin typeface="ＭＳ 明朝" panose="02020609040205080304" pitchFamily="17" charset="-128"/>
                          <a:ea typeface="ＭＳ 明朝" panose="02020609040205080304" pitchFamily="17" charset="-128"/>
                        </a:rPr>
                        <a:t>　</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01931186"/>
                  </a:ext>
                </a:extLst>
              </a:tr>
              <a:tr h="123659">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665977599"/>
                  </a:ext>
                </a:extLst>
              </a:tr>
              <a:tr h="134951">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ctr">
                        <a:buNone/>
                      </a:pPr>
                      <a:r>
                        <a:rPr lang="zh-TW" altLang="en-US" sz="600" b="0" i="0" u="none" strike="noStrike">
                          <a:effectLst/>
                          <a:latin typeface="ＭＳ 明朝" panose="02020609040205080304" pitchFamily="17" charset="-128"/>
                          <a:ea typeface="ＭＳ 明朝" panose="02020609040205080304" pitchFamily="17" charset="-128"/>
                        </a:rPr>
                        <a:t>事業者所在地</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gridSpan="16">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1926044338"/>
                  </a:ext>
                </a:extLst>
              </a:tr>
              <a:tr h="123659">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043629208"/>
                  </a:ext>
                </a:extLst>
              </a:tr>
              <a:tr h="204558">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電話番号</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6">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53744161"/>
                  </a:ext>
                </a:extLst>
              </a:tr>
              <a:tr h="170465">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w="12700" cap="flat" cmpd="sng" algn="ctr">
                      <a:solidFill>
                        <a:srgbClr val="000000"/>
                      </a:solidFill>
                      <a:prstDash val="solid"/>
                      <a:round/>
                      <a:headEnd type="none" w="med" len="med"/>
                      <a:tailEnd type="none" w="med" len="med"/>
                    </a:lnR>
                    <a:lnT>
                      <a:noFill/>
                    </a:lnT>
                    <a:lnB>
                      <a:noFill/>
                    </a:lnB>
                    <a:noFill/>
                  </a:tcPr>
                </a:tc>
                <a:tc rowSpan="3" gridSpan="4">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サービス管理責任者及びサービス提供責任者</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gridSpan="16">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992087139"/>
                  </a:ext>
                </a:extLst>
              </a:tr>
              <a:tr h="170465">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w="12700" cap="flat" cmpd="sng" algn="ctr">
                      <a:solidFill>
                        <a:srgbClr val="000000"/>
                      </a:solidFill>
                      <a:prstDash val="solid"/>
                      <a:round/>
                      <a:headEnd type="none" w="med" len="med"/>
                      <a:tailEnd type="none" w="med" len="med"/>
                    </a:lnR>
                    <a:lnT>
                      <a:noFill/>
                    </a:lnT>
                    <a:lnB>
                      <a:noFill/>
                    </a:lnB>
                    <a:noFill/>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254413306"/>
                  </a:ext>
                </a:extLst>
              </a:tr>
              <a:tr h="170465">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w="12700" cap="flat" cmpd="sng" algn="ctr">
                      <a:solidFill>
                        <a:srgbClr val="000000"/>
                      </a:solidFill>
                      <a:prstDash val="solid"/>
                      <a:round/>
                      <a:headEnd type="none" w="med" len="med"/>
                      <a:tailEnd type="none" w="med" len="med"/>
                    </a:lnR>
                    <a:lnT>
                      <a:noFill/>
                    </a:lnT>
                    <a:lnB>
                      <a:noFill/>
                    </a:lnB>
                    <a:noFill/>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70858703"/>
                  </a:ext>
                </a:extLst>
              </a:tr>
              <a:tr h="170465">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873211492"/>
                  </a:ext>
                </a:extLst>
              </a:tr>
              <a:tr h="142055">
                <a:tc gridSpan="29">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　下記のとおり訓練等給付費の支給決定の更新について当事業所の意見を提出します。</a:t>
                      </a:r>
                    </a:p>
                  </a:txBody>
                  <a:tcPr marL="4404" marR="4404" marT="4404"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14135836"/>
                  </a:ext>
                </a:extLst>
              </a:tr>
              <a:tr h="142055">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39446194"/>
                  </a:ext>
                </a:extLst>
              </a:tr>
              <a:tr h="312519">
                <a:tc gridSpan="3">
                  <a:txBody>
                    <a:bodyPr/>
                    <a:lstStyle/>
                    <a:p>
                      <a:pPr algn="ctr" fontAlgn="ctr">
                        <a:buNone/>
                      </a:pPr>
                      <a:r>
                        <a:rPr lang="zh-TW" altLang="en-US" sz="600" b="0" i="0" u="none" strike="noStrike">
                          <a:effectLst/>
                          <a:latin typeface="ＭＳ 明朝" panose="02020609040205080304" pitchFamily="17" charset="-128"/>
                          <a:ea typeface="ＭＳ 明朝" panose="02020609040205080304" pitchFamily="17" charset="-128"/>
                        </a:rPr>
                        <a:t>受給者証番号</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12700" cap="flat" cmpd="sng" algn="ctr">
                      <a:solidFill>
                        <a:srgbClr val="000000"/>
                      </a:solidFill>
                      <a:prstDash val="solid"/>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635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4">
                  <a:txBody>
                    <a:bodyPr/>
                    <a:lstStyle/>
                    <a:p>
                      <a:pPr algn="ctr" fontAlgn="ctr">
                        <a:buNone/>
                      </a:pPr>
                      <a:r>
                        <a:rPr lang="zh-TW" altLang="en-US" sz="600" b="0" i="0" u="none" strike="noStrike">
                          <a:effectLst/>
                          <a:latin typeface="ＭＳ 明朝" panose="02020609040205080304" pitchFamily="17" charset="-128"/>
                          <a:ea typeface="ＭＳ 明朝" panose="02020609040205080304" pitchFamily="17" charset="-128"/>
                        </a:rPr>
                        <a:t>支給決定</a:t>
                      </a:r>
                      <a:br>
                        <a:rPr lang="zh-TW" altLang="en-US" sz="600" b="0" i="0" u="none" strike="noStrike">
                          <a:effectLst/>
                          <a:latin typeface="ＭＳ 明朝" panose="02020609040205080304" pitchFamily="17" charset="-128"/>
                          <a:ea typeface="ＭＳ 明朝" panose="02020609040205080304" pitchFamily="17" charset="-128"/>
                        </a:rPr>
                      </a:br>
                      <a:r>
                        <a:rPr lang="zh-TW" altLang="en-US" sz="600" b="0" i="0" u="none" strike="noStrike">
                          <a:effectLst/>
                          <a:latin typeface="ＭＳ 明朝" panose="02020609040205080304" pitchFamily="17" charset="-128"/>
                          <a:ea typeface="ＭＳ 明朝" panose="02020609040205080304" pitchFamily="17" charset="-128"/>
                        </a:rPr>
                        <a:t>障害者名</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r" fontAlgn="ctr">
                        <a:buNone/>
                      </a:pPr>
                      <a:r>
                        <a:rPr lang="ja-JP" altLang="en-US" sz="500" b="0" i="0" u="none" strike="noStrike">
                          <a:effectLst/>
                          <a:latin typeface="ＭＳ 明朝" panose="02020609040205080304" pitchFamily="17" charset="-128"/>
                          <a:ea typeface="ＭＳ 明朝" panose="02020609040205080304" pitchFamily="17" charset="-128"/>
                        </a:rPr>
                        <a:t>　</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33037801"/>
                  </a:ext>
                </a:extLst>
              </a:tr>
              <a:tr h="505713">
                <a:tc gridSpan="3">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サービス</a:t>
                      </a:r>
                      <a:br>
                        <a:rPr lang="ja-JP" altLang="en-US" sz="600" b="0" i="0" u="none" strike="noStrike">
                          <a:effectLst/>
                          <a:latin typeface="ＭＳ 明朝" panose="02020609040205080304" pitchFamily="17" charset="-128"/>
                          <a:ea typeface="ＭＳ 明朝" panose="02020609040205080304" pitchFamily="17" charset="-128"/>
                        </a:rPr>
                      </a:br>
                      <a:r>
                        <a:rPr lang="ja-JP" altLang="en-US" sz="600" b="0" i="0" u="none" strike="noStrike">
                          <a:effectLst/>
                          <a:latin typeface="ＭＳ 明朝" panose="02020609040205080304" pitchFamily="17" charset="-128"/>
                          <a:ea typeface="ＭＳ 明朝" panose="02020609040205080304" pitchFamily="17" charset="-128"/>
                        </a:rPr>
                        <a:t>の種類</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26">
                  <a:txBody>
                    <a:bodyPr/>
                    <a:lstStyle/>
                    <a:p>
                      <a:pPr algn="l" fontAlgn="ctr">
                        <a:buNone/>
                      </a:pPr>
                      <a:br>
                        <a:rPr lang="zh-TW" altLang="en-US" sz="600" b="0" i="0" u="none" strike="noStrike">
                          <a:effectLst/>
                          <a:latin typeface="ＭＳ 明朝" panose="02020609040205080304" pitchFamily="17" charset="-128"/>
                          <a:ea typeface="ＭＳ 明朝" panose="02020609040205080304" pitchFamily="17" charset="-128"/>
                        </a:rPr>
                      </a:br>
                      <a:r>
                        <a:rPr lang="zh-TW" altLang="en-US" sz="600" b="0" i="0" u="none" strike="noStrike">
                          <a:effectLst/>
                          <a:latin typeface="ＭＳ 明朝" panose="02020609040205080304" pitchFamily="17" charset="-128"/>
                          <a:ea typeface="ＭＳ 明朝" panose="02020609040205080304" pitchFamily="17" charset="-128"/>
                        </a:rPr>
                        <a:t>  　□自立訓練（機能訓練）　 □自立訓練（生活訓練）　 □宿泊型自立訓練</a:t>
                      </a:r>
                      <a:br>
                        <a:rPr lang="zh-TW" altLang="en-US" sz="600" b="0" i="0" u="none" strike="noStrike">
                          <a:effectLst/>
                          <a:latin typeface="ＭＳ 明朝" panose="02020609040205080304" pitchFamily="17" charset="-128"/>
                          <a:ea typeface="ＭＳ 明朝" panose="02020609040205080304" pitchFamily="17" charset="-128"/>
                        </a:rPr>
                      </a:br>
                      <a:r>
                        <a:rPr lang="zh-TW" altLang="en-US" sz="600" b="0" i="0" u="none" strike="noStrike">
                          <a:effectLst/>
                          <a:latin typeface="ＭＳ 明朝" panose="02020609040205080304" pitchFamily="17" charset="-128"/>
                          <a:ea typeface="ＭＳ 明朝" panose="02020609040205080304" pitchFamily="17" charset="-128"/>
                        </a:rPr>
                        <a:t>  　□就労移行支援　　 　　　□就労継続支援Ａ型　　 　□就労継続支援Ｂ型</a:t>
                      </a:r>
                      <a:br>
                        <a:rPr lang="zh-TW" altLang="en-US" sz="600" b="0" i="0" u="none" strike="noStrike">
                          <a:effectLst/>
                          <a:latin typeface="ＭＳ 明朝" panose="02020609040205080304" pitchFamily="17" charset="-128"/>
                          <a:ea typeface="ＭＳ 明朝" panose="02020609040205080304" pitchFamily="17" charset="-128"/>
                        </a:rPr>
                      </a:br>
                      <a:endParaRPr lang="zh-TW" altLang="en-US" sz="600" b="0" i="0" u="none" strike="noStrike">
                        <a:effectLst/>
                        <a:latin typeface="ＭＳ 明朝" panose="02020609040205080304" pitchFamily="17" charset="-128"/>
                        <a:ea typeface="ＭＳ 明朝" panose="02020609040205080304" pitchFamily="17" charset="-128"/>
                      </a:endParaRP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61144632"/>
                  </a:ext>
                </a:extLst>
              </a:tr>
              <a:tr h="284108">
                <a:tc gridSpan="5">
                  <a:txBody>
                    <a:bodyPr/>
                    <a:lstStyle/>
                    <a:p>
                      <a:pPr algn="ctr" fontAlgn="ctr">
                        <a:buNone/>
                      </a:pPr>
                      <a:r>
                        <a:rPr lang="zh-TW" altLang="en-US" sz="600" b="0" i="0" u="none" strike="noStrike">
                          <a:effectLst/>
                          <a:latin typeface="ＭＳ 明朝" panose="02020609040205080304" pitchFamily="17" charset="-128"/>
                          <a:ea typeface="ＭＳ 明朝" panose="02020609040205080304" pitchFamily="17" charset="-128"/>
                        </a:rPr>
                        <a:t>支給決定有効期間</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4">
                  <a:txBody>
                    <a:bodyPr/>
                    <a:lstStyle/>
                    <a:p>
                      <a:pPr algn="ctr" fontAlgn="ctr">
                        <a:buNone/>
                      </a:pPr>
                      <a:r>
                        <a:rPr lang="ja-JP" altLang="en-US" sz="600" b="0" i="0" u="none" strike="noStrike">
                          <a:effectLst/>
                          <a:latin typeface="ＭＳ 明朝" panose="02020609040205080304" pitchFamily="17" charset="-128"/>
                          <a:ea typeface="ＭＳ 明朝" panose="02020609040205080304" pitchFamily="17" charset="-128"/>
                        </a:rPr>
                        <a:t>年　　月　　日　　～　　　　　　年　　月　　日</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56292290"/>
                  </a:ext>
                </a:extLst>
              </a:tr>
              <a:tr h="280962">
                <a:tc gridSpan="5">
                  <a:txBody>
                    <a:bodyPr/>
                    <a:lstStyle/>
                    <a:p>
                      <a:pPr algn="l" fontAlgn="ctr">
                        <a:buNone/>
                      </a:pPr>
                      <a:r>
                        <a:rPr lang="en-US" altLang="ja-JP" sz="700" b="0" i="0" u="none" strike="noStrike">
                          <a:effectLst/>
                          <a:latin typeface="ＭＳ 明朝" panose="02020609040205080304" pitchFamily="17" charset="-128"/>
                          <a:ea typeface="ＭＳ 明朝" panose="02020609040205080304" pitchFamily="17" charset="-128"/>
                        </a:rPr>
                        <a:t>(1)</a:t>
                      </a:r>
                      <a:r>
                        <a:rPr lang="ja-JP" altLang="en-US" sz="700" b="0" i="0" u="none" strike="noStrike">
                          <a:effectLst/>
                          <a:latin typeface="ＭＳ 明朝" panose="02020609040205080304" pitchFamily="17" charset="-128"/>
                          <a:ea typeface="ＭＳ 明朝" panose="02020609040205080304" pitchFamily="17" charset="-128"/>
                        </a:rPr>
                        <a:t>設定した</a:t>
                      </a:r>
                      <a:br>
                        <a:rPr lang="ja-JP" altLang="en-US" sz="700" b="0" i="0" u="none" strike="noStrike">
                          <a:effectLst/>
                          <a:latin typeface="ＭＳ 明朝" panose="02020609040205080304" pitchFamily="17" charset="-128"/>
                          <a:ea typeface="ＭＳ 明朝" panose="02020609040205080304" pitchFamily="17" charset="-128"/>
                        </a:rPr>
                      </a:br>
                      <a:r>
                        <a:rPr lang="ja-JP" altLang="en-US" sz="700" b="0" i="0" u="none" strike="noStrike">
                          <a:effectLst/>
                          <a:latin typeface="ＭＳ 明朝" panose="02020609040205080304" pitchFamily="17" charset="-128"/>
                          <a:ea typeface="ＭＳ 明朝" panose="02020609040205080304" pitchFamily="17" charset="-128"/>
                        </a:rPr>
                        <a:t>　課題・目標</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4">
                  <a:txBody>
                    <a:bodyPr/>
                    <a:lstStyle/>
                    <a:p>
                      <a:pPr algn="l" fontAlgn="t">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4883355"/>
                  </a:ext>
                </a:extLst>
              </a:tr>
              <a:tr h="280962">
                <a:tc gridSpan="5">
                  <a:txBody>
                    <a:bodyPr/>
                    <a:lstStyle/>
                    <a:p>
                      <a:pPr algn="l" fontAlgn="ctr">
                        <a:buNone/>
                      </a:pPr>
                      <a:r>
                        <a:rPr lang="en-US" altLang="ja-JP" sz="700" b="0" i="0" u="none" strike="noStrike">
                          <a:effectLst/>
                          <a:latin typeface="ＭＳ 明朝" panose="02020609040205080304" pitchFamily="17" charset="-128"/>
                          <a:ea typeface="ＭＳ 明朝" panose="02020609040205080304" pitchFamily="17" charset="-128"/>
                        </a:rPr>
                        <a:t>(2)(1)</a:t>
                      </a:r>
                      <a:r>
                        <a:rPr lang="ja-JP" altLang="en-US" sz="700" b="0" i="0" u="none" strike="noStrike">
                          <a:effectLst/>
                          <a:latin typeface="ＭＳ 明朝" panose="02020609040205080304" pitchFamily="17" charset="-128"/>
                          <a:ea typeface="ＭＳ 明朝" panose="02020609040205080304" pitchFamily="17" charset="-128"/>
                        </a:rPr>
                        <a:t>の達成度</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4">
                  <a:txBody>
                    <a:bodyPr/>
                    <a:lstStyle/>
                    <a:p>
                      <a:pPr algn="l" fontAlgn="t">
                        <a:buNone/>
                      </a:pPr>
                      <a:r>
                        <a:rPr lang="ja-JP" altLang="en-US" sz="600" b="0" i="0" u="none" strike="noStrike">
                          <a:effectLst/>
                          <a:latin typeface="ＭＳ 明朝" panose="02020609040205080304" pitchFamily="17" charset="-128"/>
                          <a:ea typeface="ＭＳ 明朝" panose="02020609040205080304" pitchFamily="17" charset="-128"/>
                        </a:rPr>
                        <a:t>　</a:t>
                      </a:r>
                    </a:p>
                  </a:txBody>
                  <a:tcPr marL="4404" marR="4404" marT="440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05807348"/>
                  </a:ext>
                </a:extLst>
              </a:tr>
              <a:tr h="418601">
                <a:tc gridSpan="5">
                  <a:txBody>
                    <a:bodyPr/>
                    <a:lstStyle/>
                    <a:p>
                      <a:pPr algn="l" fontAlgn="ctr">
                        <a:buNone/>
                      </a:pPr>
                      <a:r>
                        <a:rPr lang="en-US" altLang="ja-JP" sz="700" b="0" i="0" u="none" strike="noStrike">
                          <a:effectLst/>
                          <a:latin typeface="ＭＳ 明朝" panose="02020609040205080304" pitchFamily="17" charset="-128"/>
                          <a:ea typeface="ＭＳ 明朝" panose="02020609040205080304" pitchFamily="17" charset="-128"/>
                        </a:rPr>
                        <a:t>(3)</a:t>
                      </a:r>
                      <a:r>
                        <a:rPr lang="ja-JP" altLang="en-US" sz="700" b="0" i="0" u="none" strike="noStrike">
                          <a:effectLst/>
                          <a:latin typeface="ＭＳ 明朝" panose="02020609040205080304" pitchFamily="17" charset="-128"/>
                          <a:ea typeface="ＭＳ 明朝" panose="02020609040205080304" pitchFamily="17" charset="-128"/>
                        </a:rPr>
                        <a:t>残った課題と解決すべき</a:t>
                      </a:r>
                      <a:br>
                        <a:rPr lang="ja-JP" altLang="en-US" sz="700" b="0" i="0" u="none" strike="noStrike">
                          <a:effectLst/>
                          <a:latin typeface="ＭＳ 明朝" panose="02020609040205080304" pitchFamily="17" charset="-128"/>
                          <a:ea typeface="ＭＳ 明朝" panose="02020609040205080304" pitchFamily="17" charset="-128"/>
                        </a:rPr>
                      </a:br>
                      <a:r>
                        <a:rPr lang="ja-JP" altLang="en-US" sz="700" b="0" i="0" u="none" strike="noStrike">
                          <a:effectLst/>
                          <a:latin typeface="ＭＳ 明朝" panose="02020609040205080304" pitchFamily="17" charset="-128"/>
                          <a:ea typeface="ＭＳ 明朝" panose="02020609040205080304" pitchFamily="17" charset="-128"/>
                        </a:rPr>
                        <a:t>課題・ニーズ</a:t>
                      </a:r>
                    </a:p>
                  </a:txBody>
                  <a:tcPr marL="4404" marR="4404" marT="44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4">
                  <a:txBody>
                    <a:bodyPr/>
                    <a:lstStyle/>
                    <a:p>
                      <a:pPr algn="l" fontAlgn="t">
                        <a:buNone/>
                      </a:pPr>
                      <a:r>
                        <a:rPr lang="ja-JP" altLang="en-US" sz="600" b="0" i="0" u="none" strike="noStrike" dirty="0">
                          <a:effectLst/>
                          <a:latin typeface="ＭＳ 明朝" panose="02020609040205080304" pitchFamily="17" charset="-128"/>
                          <a:ea typeface="ＭＳ 明朝" panose="02020609040205080304" pitchFamily="17" charset="-128"/>
                        </a:rPr>
                        <a:t>　</a:t>
                      </a:r>
                    </a:p>
                  </a:txBody>
                  <a:tcPr marL="4404" marR="4404" marT="440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91321288"/>
                  </a:ext>
                </a:extLst>
              </a:tr>
            </a:tbl>
          </a:graphicData>
        </a:graphic>
      </p:graphicFrame>
      <p:sp>
        <p:nvSpPr>
          <p:cNvPr id="9" name="正方形/長方形 8">
            <a:extLst>
              <a:ext uri="{FF2B5EF4-FFF2-40B4-BE49-F238E27FC236}">
                <a16:creationId xmlns:a16="http://schemas.microsoft.com/office/drawing/2014/main" id="{C40B6173-062B-0262-09E5-AA90D82E48E8}"/>
              </a:ext>
            </a:extLst>
          </p:cNvPr>
          <p:cNvSpPr/>
          <p:nvPr/>
        </p:nvSpPr>
        <p:spPr>
          <a:xfrm>
            <a:off x="432619" y="835742"/>
            <a:ext cx="5291919" cy="5279923"/>
          </a:xfrm>
          <a:prstGeom prst="rect">
            <a:avLst/>
          </a:prstGeom>
          <a:noFill/>
          <a:ln w="1270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DF982C95-9E55-1DF2-765F-EAA2337745DD}"/>
              </a:ext>
            </a:extLst>
          </p:cNvPr>
          <p:cNvSpPr/>
          <p:nvPr/>
        </p:nvSpPr>
        <p:spPr>
          <a:xfrm>
            <a:off x="5864943" y="835742"/>
            <a:ext cx="5894438" cy="5279923"/>
          </a:xfrm>
          <a:prstGeom prst="rect">
            <a:avLst/>
          </a:prstGeom>
          <a:noFill/>
          <a:ln w="1270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C3F78D7-C7E8-9607-7F57-FB03F4775852}"/>
              </a:ext>
            </a:extLst>
          </p:cNvPr>
          <p:cNvSpPr txBox="1"/>
          <p:nvPr/>
        </p:nvSpPr>
        <p:spPr>
          <a:xfrm>
            <a:off x="0" y="19419"/>
            <a:ext cx="12192000" cy="584775"/>
          </a:xfrm>
          <a:prstGeom prst="rect">
            <a:avLst/>
          </a:prstGeom>
          <a:solidFill>
            <a:srgbClr val="9FFFDF"/>
          </a:solidFill>
        </p:spPr>
        <p:txBody>
          <a:bodyPr wrap="square" rtlCol="0">
            <a:spAutoFit/>
          </a:bodyPr>
          <a:lstStyle/>
          <a:p>
            <a:pPr algn="ctr"/>
            <a:r>
              <a:rPr kumimoji="1" lang="ja-JP" altLang="en-US" sz="3200" dirty="0">
                <a:latin typeface="BIZ UDPゴシック" panose="020B0400000000000000" pitchFamily="50" charset="-128"/>
                <a:ea typeface="BIZ UDPゴシック" panose="020B0400000000000000" pitchFamily="50" charset="-128"/>
              </a:rPr>
              <a:t>事業者意見書の様式</a:t>
            </a:r>
          </a:p>
        </p:txBody>
      </p:sp>
      <p:sp>
        <p:nvSpPr>
          <p:cNvPr id="12" name="テキスト ボックス 11">
            <a:extLst>
              <a:ext uri="{FF2B5EF4-FFF2-40B4-BE49-F238E27FC236}">
                <a16:creationId xmlns:a16="http://schemas.microsoft.com/office/drawing/2014/main" id="{D9684CC3-5BC3-85B9-5DAA-55FC3CA7F0F9}"/>
              </a:ext>
            </a:extLst>
          </p:cNvPr>
          <p:cNvSpPr txBox="1"/>
          <p:nvPr/>
        </p:nvSpPr>
        <p:spPr>
          <a:xfrm>
            <a:off x="7072393" y="6192250"/>
            <a:ext cx="4686987" cy="646331"/>
          </a:xfrm>
          <a:prstGeom prst="rect">
            <a:avLst/>
          </a:prstGeom>
          <a:noFill/>
        </p:spPr>
        <p:txBody>
          <a:bodyPr wrap="square" rtlCol="0">
            <a:spAutoFit/>
          </a:bodyPr>
          <a:lstStyle/>
          <a:p>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ホームページで</a:t>
            </a:r>
            <a:r>
              <a:rPr kumimoji="1" lang="en-US" altLang="ja-JP" sz="1200" dirty="0">
                <a:latin typeface="BIZ UDPゴシック" panose="020B0400000000000000" pitchFamily="50" charset="-128"/>
                <a:ea typeface="BIZ UDPゴシック" panose="020B0400000000000000" pitchFamily="50" charset="-128"/>
              </a:rPr>
              <a:t>Excel</a:t>
            </a:r>
            <a:r>
              <a:rPr kumimoji="1" lang="ja-JP" altLang="en-US" sz="1200" dirty="0">
                <a:latin typeface="BIZ UDPゴシック" panose="020B0400000000000000" pitchFamily="50" charset="-128"/>
                <a:ea typeface="BIZ UDPゴシック" panose="020B0400000000000000" pitchFamily="50" charset="-128"/>
              </a:rPr>
              <a:t>様式ダウンロードできます</a:t>
            </a:r>
            <a:endParaRPr kumimoji="1" lang="en-US" altLang="ja-JP" sz="1200" dirty="0">
              <a:latin typeface="BIZ UDPゴシック" panose="020B0400000000000000" pitchFamily="50" charset="-128"/>
              <a:ea typeface="BIZ UDPゴシック" panose="020B0400000000000000" pitchFamily="50" charset="-128"/>
            </a:endParaRPr>
          </a:p>
          <a:p>
            <a:r>
              <a:rPr kumimoji="1" lang="ja-JP" altLang="en-US" sz="1200" dirty="0">
                <a:latin typeface="BIZ UDPゴシック" panose="020B0400000000000000" pitchFamily="50" charset="-128"/>
                <a:ea typeface="BIZ UDPゴシック" panose="020B0400000000000000" pitchFamily="50" charset="-128"/>
              </a:rPr>
              <a:t>　　</a:t>
            </a:r>
            <a:r>
              <a:rPr kumimoji="1" lang="en-US" altLang="ja-JP" sz="1200" dirty="0">
                <a:latin typeface="BIZ UDPゴシック" panose="020B0400000000000000" pitchFamily="50" charset="-128"/>
                <a:ea typeface="BIZ UDPゴシック" panose="020B0400000000000000" pitchFamily="50" charset="-128"/>
              </a:rPr>
              <a:t>Excel</a:t>
            </a:r>
            <a:r>
              <a:rPr kumimoji="1" lang="ja-JP" altLang="en-US" sz="1200" dirty="0">
                <a:latin typeface="BIZ UDPゴシック" panose="020B0400000000000000" pitchFamily="50" charset="-128"/>
                <a:ea typeface="BIZ UDPゴシック" panose="020B0400000000000000" pitchFamily="50" charset="-128"/>
              </a:rPr>
              <a:t>は記載例のシートも掲載しています</a:t>
            </a:r>
            <a:endParaRPr kumimoji="1" lang="en-US" altLang="ja-JP" sz="1200" dirty="0">
              <a:latin typeface="BIZ UDPゴシック" panose="020B0400000000000000" pitchFamily="50" charset="-128"/>
              <a:ea typeface="BIZ UDPゴシック" panose="020B0400000000000000" pitchFamily="50" charset="-128"/>
            </a:endParaRPr>
          </a:p>
          <a:p>
            <a:r>
              <a:rPr kumimoji="1" lang="ja-JP" altLang="en-US" sz="1200" dirty="0">
                <a:latin typeface="BIZ UDPゴシック" panose="020B0400000000000000" pitchFamily="50" charset="-128"/>
                <a:ea typeface="BIZ UDPゴシック" panose="020B0400000000000000" pitchFamily="50" charset="-128"/>
              </a:rPr>
              <a:t>「長崎市　障害福祉サービスの申請」で検索☝</a:t>
            </a:r>
          </a:p>
        </p:txBody>
      </p:sp>
    </p:spTree>
    <p:extLst>
      <p:ext uri="{BB962C8B-B14F-4D97-AF65-F5344CB8AC3E}">
        <p14:creationId xmlns:p14="http://schemas.microsoft.com/office/powerpoint/2010/main" val="3041200259"/>
      </p:ext>
    </p:extLst>
  </p:cSld>
  <p:clrMapOvr>
    <a:masterClrMapping/>
  </p:clrMapOvr>
</p:sld>
</file>

<file path=ppt/theme/theme1.xml><?xml version="1.0" encoding="utf-8"?>
<a:theme xmlns:a="http://schemas.openxmlformats.org/drawingml/2006/main" name="ChronicleVTI">
  <a:themeElements>
    <a:clrScheme name="Chronicle">
      <a:dk1>
        <a:srgbClr val="000000"/>
      </a:dk1>
      <a:lt1>
        <a:srgbClr val="FFFFFF"/>
      </a:lt1>
      <a:dk2>
        <a:srgbClr val="1C1C32"/>
      </a:dk2>
      <a:lt2>
        <a:srgbClr val="F8F4F1"/>
      </a:lt2>
      <a:accent1>
        <a:srgbClr val="734B67"/>
      </a:accent1>
      <a:accent2>
        <a:srgbClr val="959EBB"/>
      </a:accent2>
      <a:accent3>
        <a:srgbClr val="596781"/>
      </a:accent3>
      <a:accent4>
        <a:srgbClr val="7F6E8C"/>
      </a:accent4>
      <a:accent5>
        <a:srgbClr val="DB9A8F"/>
      </a:accent5>
      <a:accent6>
        <a:srgbClr val="C29AB1"/>
      </a:accent6>
      <a:hlink>
        <a:srgbClr val="778BA2"/>
      </a:hlink>
      <a:folHlink>
        <a:srgbClr val="A27C99"/>
      </a:folHlink>
    </a:clrScheme>
    <a:fontScheme name="Univers Calisto">
      <a:majorFont>
        <a:latin typeface="Yu Mincho Demibold"/>
        <a:ea typeface=""/>
        <a:cs typeface=""/>
      </a:majorFont>
      <a:minorFont>
        <a:latin typeface="Yu 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otalTime>52</TotalTime>
  <Words>615</Words>
  <Application>Microsoft Office PowerPoint</Application>
  <PresentationFormat>ワイド画面</PresentationFormat>
  <Paragraphs>113</Paragraphs>
  <Slides>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BIZ UDPゴシック</vt:lpstr>
      <vt:lpstr>ＭＳ 明朝</vt:lpstr>
      <vt:lpstr>Yu Gothic Medium</vt:lpstr>
      <vt:lpstr>Yu Mincho Demibold</vt:lpstr>
      <vt:lpstr>Arial</vt:lpstr>
      <vt:lpstr>ChronicleVTI</vt:lpstr>
      <vt:lpstr>訓練等給付費の支給 決定更新にかかる 事業者意見書について</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柴原 彩子</dc:creator>
  <cp:lastModifiedBy>柴原 彩子</cp:lastModifiedBy>
  <cp:revision>6</cp:revision>
  <dcterms:created xsi:type="dcterms:W3CDTF">2026-01-30T02:52:55Z</dcterms:created>
  <dcterms:modified xsi:type="dcterms:W3CDTF">2026-02-19T05:02:07Z</dcterms:modified>
</cp:coreProperties>
</file>