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Lst>
  <p:notesMasterIdLst>
    <p:notesMasterId r:id="rId13"/>
  </p:notesMasterIdLst>
  <p:sldIdLst>
    <p:sldId id="267"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A3EC"/>
    <a:srgbClr val="F2C9F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61" d="100"/>
          <a:sy n="61" d="100"/>
        </p:scale>
        <p:origin x="62" y="18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038342-9385-4E6B-8EB1-490E5664CA47}" type="datetimeFigureOut">
              <a:rPr kumimoji="1" lang="ja-JP" altLang="en-US" smtClean="0"/>
              <a:t>2026/1/30</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632040-10DC-4F03-8114-1D84FA9DB6BB}" type="slidenum">
              <a:rPr kumimoji="1" lang="ja-JP" altLang="en-US" smtClean="0"/>
              <a:t>‹#›</a:t>
            </a:fld>
            <a:endParaRPr kumimoji="1" lang="ja-JP" altLang="en-US"/>
          </a:p>
        </p:txBody>
      </p:sp>
    </p:spTree>
    <p:extLst>
      <p:ext uri="{BB962C8B-B14F-4D97-AF65-F5344CB8AC3E}">
        <p14:creationId xmlns:p14="http://schemas.microsoft.com/office/powerpoint/2010/main" val="265311202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62632040-10DC-4F03-8114-1D84FA9DB6BB}" type="slidenum">
              <a:rPr kumimoji="1" lang="ja-JP" altLang="en-US" smtClean="0"/>
              <a:t>9</a:t>
            </a:fld>
            <a:endParaRPr kumimoji="1" lang="ja-JP" altLang="en-US"/>
          </a:p>
        </p:txBody>
      </p:sp>
    </p:spTree>
    <p:extLst>
      <p:ext uri="{BB962C8B-B14F-4D97-AF65-F5344CB8AC3E}">
        <p14:creationId xmlns:p14="http://schemas.microsoft.com/office/powerpoint/2010/main" val="2158014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7F09951-B30C-0159-D7E8-4DE1BFEECA8C}"/>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BB101C65-FC64-CD4C-6D2F-ACAC7685EF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7BB0E85-EBBB-CB18-B64D-2F5940A03A1B}"/>
              </a:ext>
            </a:extLst>
          </p:cNvPr>
          <p:cNvSpPr>
            <a:spLocks noGrp="1"/>
          </p:cNvSpPr>
          <p:nvPr>
            <p:ph type="dt" sz="half" idx="10"/>
          </p:nvPr>
        </p:nvSpPr>
        <p:spPr/>
        <p:txBody>
          <a:bodyPr/>
          <a:lstStyle/>
          <a:p>
            <a:fld id="{F6CCBF3A-D7FB-4B97-8FD5-6FFB20CB1E84}" type="datetimeFigureOut">
              <a:rPr lang="en-US" smtClean="0"/>
              <a:t>1/30/2026</a:t>
            </a:fld>
            <a:endParaRPr lang="en-US"/>
          </a:p>
        </p:txBody>
      </p:sp>
      <p:sp>
        <p:nvSpPr>
          <p:cNvPr id="5" name="フッター プレースホルダー 4">
            <a:extLst>
              <a:ext uri="{FF2B5EF4-FFF2-40B4-BE49-F238E27FC236}">
                <a16:creationId xmlns:a16="http://schemas.microsoft.com/office/drawing/2014/main" id="{96C0E9A7-2466-EC55-AE55-198885FC12F5}"/>
              </a:ext>
            </a:extLst>
          </p:cNvPr>
          <p:cNvSpPr>
            <a:spLocks noGrp="1"/>
          </p:cNvSpPr>
          <p:nvPr>
            <p:ph type="ftr" sz="quarter" idx="11"/>
          </p:nvPr>
        </p:nvSpPr>
        <p:spPr/>
        <p:txBody>
          <a:bodyPr/>
          <a:lstStyle/>
          <a:p>
            <a:endParaRPr lang="en-US"/>
          </a:p>
        </p:txBody>
      </p:sp>
      <p:sp>
        <p:nvSpPr>
          <p:cNvPr id="6" name="スライド番号プレースホルダー 5">
            <a:extLst>
              <a:ext uri="{FF2B5EF4-FFF2-40B4-BE49-F238E27FC236}">
                <a16:creationId xmlns:a16="http://schemas.microsoft.com/office/drawing/2014/main" id="{D8B3FF1D-89F9-5B03-8C5A-16FDFA8354EB}"/>
              </a:ext>
            </a:extLst>
          </p:cNvPr>
          <p:cNvSpPr>
            <a:spLocks noGrp="1"/>
          </p:cNvSpPr>
          <p:nvPr>
            <p:ph type="sldNum" sz="quarter" idx="12"/>
          </p:nvPr>
        </p:nvSpPr>
        <p:spPr/>
        <p:txBody>
          <a:bodyPr/>
          <a:lstStyle/>
          <a:p>
            <a:fld id="{3109D357-8067-4A1F-97B2-93C5160B78D9}" type="slidenum">
              <a:rPr lang="en-US" smtClean="0"/>
              <a:t>‹#›</a:t>
            </a:fld>
            <a:endParaRPr lang="en-US"/>
          </a:p>
        </p:txBody>
      </p:sp>
    </p:spTree>
    <p:extLst>
      <p:ext uri="{BB962C8B-B14F-4D97-AF65-F5344CB8AC3E}">
        <p14:creationId xmlns:p14="http://schemas.microsoft.com/office/powerpoint/2010/main" val="3753556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CCBDFE0-1CE3-E0FB-14F3-CAE93B819BE5}"/>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F83E19DE-CB5E-BD15-ABDB-2E5CAB76DE52}"/>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374AC44-319F-3380-46E8-90562F37C62D}"/>
              </a:ext>
            </a:extLst>
          </p:cNvPr>
          <p:cNvSpPr>
            <a:spLocks noGrp="1"/>
          </p:cNvSpPr>
          <p:nvPr>
            <p:ph type="dt" sz="half" idx="10"/>
          </p:nvPr>
        </p:nvSpPr>
        <p:spPr/>
        <p:txBody>
          <a:bodyPr/>
          <a:lstStyle/>
          <a:p>
            <a:fld id="{F6CCBF3A-D7FB-4B97-8FD5-6FFB20CB1E84}" type="datetimeFigureOut">
              <a:rPr lang="en-US" smtClean="0"/>
              <a:t>1/30/2026</a:t>
            </a:fld>
            <a:endParaRPr lang="en-US"/>
          </a:p>
        </p:txBody>
      </p:sp>
      <p:sp>
        <p:nvSpPr>
          <p:cNvPr id="5" name="フッター プレースホルダー 4">
            <a:extLst>
              <a:ext uri="{FF2B5EF4-FFF2-40B4-BE49-F238E27FC236}">
                <a16:creationId xmlns:a16="http://schemas.microsoft.com/office/drawing/2014/main" id="{C71FA5ED-43FC-C8E0-D18A-304D9F08F2CF}"/>
              </a:ext>
            </a:extLst>
          </p:cNvPr>
          <p:cNvSpPr>
            <a:spLocks noGrp="1"/>
          </p:cNvSpPr>
          <p:nvPr>
            <p:ph type="ftr" sz="quarter" idx="11"/>
          </p:nvPr>
        </p:nvSpPr>
        <p:spPr/>
        <p:txBody>
          <a:bodyPr/>
          <a:lstStyle/>
          <a:p>
            <a:endParaRPr lang="en-US"/>
          </a:p>
        </p:txBody>
      </p:sp>
      <p:sp>
        <p:nvSpPr>
          <p:cNvPr id="6" name="スライド番号プレースホルダー 5">
            <a:extLst>
              <a:ext uri="{FF2B5EF4-FFF2-40B4-BE49-F238E27FC236}">
                <a16:creationId xmlns:a16="http://schemas.microsoft.com/office/drawing/2014/main" id="{F8583AD4-61D4-1FB2-84C5-9AF09297EEED}"/>
              </a:ext>
            </a:extLst>
          </p:cNvPr>
          <p:cNvSpPr>
            <a:spLocks noGrp="1"/>
          </p:cNvSpPr>
          <p:nvPr>
            <p:ph type="sldNum" sz="quarter" idx="12"/>
          </p:nvPr>
        </p:nvSpPr>
        <p:spPr/>
        <p:txBody>
          <a:bodyPr/>
          <a:lstStyle/>
          <a:p>
            <a:fld id="{3109D357-8067-4A1F-97B2-93C5160B78D9}" type="slidenum">
              <a:rPr lang="en-US" smtClean="0"/>
              <a:t>‹#›</a:t>
            </a:fld>
            <a:endParaRPr lang="en-US"/>
          </a:p>
        </p:txBody>
      </p:sp>
    </p:spTree>
    <p:extLst>
      <p:ext uri="{BB962C8B-B14F-4D97-AF65-F5344CB8AC3E}">
        <p14:creationId xmlns:p14="http://schemas.microsoft.com/office/powerpoint/2010/main" val="661663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BC6D2C6D-C493-A5DB-A5C1-FE0C56CBEFDA}"/>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E7C969D-25F4-D60D-7983-BFD51EA27BC9}"/>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A730BEE-97B4-413E-646A-A263440F7C31}"/>
              </a:ext>
            </a:extLst>
          </p:cNvPr>
          <p:cNvSpPr>
            <a:spLocks noGrp="1"/>
          </p:cNvSpPr>
          <p:nvPr>
            <p:ph type="dt" sz="half" idx="10"/>
          </p:nvPr>
        </p:nvSpPr>
        <p:spPr/>
        <p:txBody>
          <a:bodyPr/>
          <a:lstStyle/>
          <a:p>
            <a:fld id="{F6CCBF3A-D7FB-4B97-8FD5-6FFB20CB1E84}" type="datetimeFigureOut">
              <a:rPr lang="en-US" smtClean="0"/>
              <a:t>1/30/2026</a:t>
            </a:fld>
            <a:endParaRPr lang="en-US"/>
          </a:p>
        </p:txBody>
      </p:sp>
      <p:sp>
        <p:nvSpPr>
          <p:cNvPr id="5" name="フッター プレースホルダー 4">
            <a:extLst>
              <a:ext uri="{FF2B5EF4-FFF2-40B4-BE49-F238E27FC236}">
                <a16:creationId xmlns:a16="http://schemas.microsoft.com/office/drawing/2014/main" id="{20C00509-7A16-6C45-14DE-310B93C31538}"/>
              </a:ext>
            </a:extLst>
          </p:cNvPr>
          <p:cNvSpPr>
            <a:spLocks noGrp="1"/>
          </p:cNvSpPr>
          <p:nvPr>
            <p:ph type="ftr" sz="quarter" idx="11"/>
          </p:nvPr>
        </p:nvSpPr>
        <p:spPr/>
        <p:txBody>
          <a:bodyPr/>
          <a:lstStyle/>
          <a:p>
            <a:endParaRPr lang="en-US"/>
          </a:p>
        </p:txBody>
      </p:sp>
      <p:sp>
        <p:nvSpPr>
          <p:cNvPr id="6" name="スライド番号プレースホルダー 5">
            <a:extLst>
              <a:ext uri="{FF2B5EF4-FFF2-40B4-BE49-F238E27FC236}">
                <a16:creationId xmlns:a16="http://schemas.microsoft.com/office/drawing/2014/main" id="{B7E08A71-80E7-EF9B-3147-B7056D690E14}"/>
              </a:ext>
            </a:extLst>
          </p:cNvPr>
          <p:cNvSpPr>
            <a:spLocks noGrp="1"/>
          </p:cNvSpPr>
          <p:nvPr>
            <p:ph type="sldNum" sz="quarter" idx="12"/>
          </p:nvPr>
        </p:nvSpPr>
        <p:spPr/>
        <p:txBody>
          <a:bodyPr/>
          <a:lstStyle/>
          <a:p>
            <a:fld id="{3109D357-8067-4A1F-97B2-93C5160B78D9}" type="slidenum">
              <a:rPr lang="en-US" smtClean="0"/>
              <a:t>‹#›</a:t>
            </a:fld>
            <a:endParaRPr lang="en-US"/>
          </a:p>
        </p:txBody>
      </p:sp>
    </p:spTree>
    <p:extLst>
      <p:ext uri="{BB962C8B-B14F-4D97-AF65-F5344CB8AC3E}">
        <p14:creationId xmlns:p14="http://schemas.microsoft.com/office/powerpoint/2010/main" val="3549209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4B93322-1BB6-3087-DC2F-810CB8AA99D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131D2A8-B0A0-ED4D-4A35-556C6981ECE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1820CF9-0380-5165-147D-BD13B04FD10B}"/>
              </a:ext>
            </a:extLst>
          </p:cNvPr>
          <p:cNvSpPr>
            <a:spLocks noGrp="1"/>
          </p:cNvSpPr>
          <p:nvPr>
            <p:ph type="dt" sz="half" idx="10"/>
          </p:nvPr>
        </p:nvSpPr>
        <p:spPr/>
        <p:txBody>
          <a:bodyPr/>
          <a:lstStyle/>
          <a:p>
            <a:fld id="{F6CCBF3A-D7FB-4B97-8FD5-6FFB20CB1E84}" type="datetimeFigureOut">
              <a:rPr lang="en-US" smtClean="0"/>
              <a:t>1/30/2026</a:t>
            </a:fld>
            <a:endParaRPr lang="en-US"/>
          </a:p>
        </p:txBody>
      </p:sp>
      <p:sp>
        <p:nvSpPr>
          <p:cNvPr id="5" name="フッター プレースホルダー 4">
            <a:extLst>
              <a:ext uri="{FF2B5EF4-FFF2-40B4-BE49-F238E27FC236}">
                <a16:creationId xmlns:a16="http://schemas.microsoft.com/office/drawing/2014/main" id="{3D3394B0-8C69-3946-092D-14151D6E9D29}"/>
              </a:ext>
            </a:extLst>
          </p:cNvPr>
          <p:cNvSpPr>
            <a:spLocks noGrp="1"/>
          </p:cNvSpPr>
          <p:nvPr>
            <p:ph type="ftr" sz="quarter" idx="11"/>
          </p:nvPr>
        </p:nvSpPr>
        <p:spPr/>
        <p:txBody>
          <a:bodyPr/>
          <a:lstStyle/>
          <a:p>
            <a:endParaRPr lang="en-US"/>
          </a:p>
        </p:txBody>
      </p:sp>
      <p:sp>
        <p:nvSpPr>
          <p:cNvPr id="6" name="スライド番号プレースホルダー 5">
            <a:extLst>
              <a:ext uri="{FF2B5EF4-FFF2-40B4-BE49-F238E27FC236}">
                <a16:creationId xmlns:a16="http://schemas.microsoft.com/office/drawing/2014/main" id="{56BB9336-D245-118D-F9FA-2ED19478837C}"/>
              </a:ext>
            </a:extLst>
          </p:cNvPr>
          <p:cNvSpPr>
            <a:spLocks noGrp="1"/>
          </p:cNvSpPr>
          <p:nvPr>
            <p:ph type="sldNum" sz="quarter" idx="12"/>
          </p:nvPr>
        </p:nvSpPr>
        <p:spPr/>
        <p:txBody>
          <a:bodyPr/>
          <a:lstStyle/>
          <a:p>
            <a:fld id="{3109D357-8067-4A1F-97B2-93C5160B78D9}" type="slidenum">
              <a:rPr lang="en-US" smtClean="0"/>
              <a:t>‹#›</a:t>
            </a:fld>
            <a:endParaRPr lang="en-US"/>
          </a:p>
        </p:txBody>
      </p:sp>
    </p:spTree>
    <p:extLst>
      <p:ext uri="{BB962C8B-B14F-4D97-AF65-F5344CB8AC3E}">
        <p14:creationId xmlns:p14="http://schemas.microsoft.com/office/powerpoint/2010/main" val="5880531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D643E19-7803-51E0-BF06-E9D9B1718F09}"/>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265DC9E-9D25-9453-E59B-D5FB9F34DBC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C3E89170-B4E4-5714-E9EB-21F228BC1C89}"/>
              </a:ext>
            </a:extLst>
          </p:cNvPr>
          <p:cNvSpPr>
            <a:spLocks noGrp="1"/>
          </p:cNvSpPr>
          <p:nvPr>
            <p:ph type="dt" sz="half" idx="10"/>
          </p:nvPr>
        </p:nvSpPr>
        <p:spPr/>
        <p:txBody>
          <a:bodyPr/>
          <a:lstStyle/>
          <a:p>
            <a:fld id="{F6CCBF3A-D7FB-4B97-8FD5-6FFB20CB1E84}" type="datetimeFigureOut">
              <a:rPr lang="en-US" smtClean="0"/>
              <a:t>1/30/2026</a:t>
            </a:fld>
            <a:endParaRPr lang="en-US"/>
          </a:p>
        </p:txBody>
      </p:sp>
      <p:sp>
        <p:nvSpPr>
          <p:cNvPr id="5" name="フッター プレースホルダー 4">
            <a:extLst>
              <a:ext uri="{FF2B5EF4-FFF2-40B4-BE49-F238E27FC236}">
                <a16:creationId xmlns:a16="http://schemas.microsoft.com/office/drawing/2014/main" id="{21E854E0-A9E1-DA40-0DD5-CC355429DDBF}"/>
              </a:ext>
            </a:extLst>
          </p:cNvPr>
          <p:cNvSpPr>
            <a:spLocks noGrp="1"/>
          </p:cNvSpPr>
          <p:nvPr>
            <p:ph type="ftr" sz="quarter" idx="11"/>
          </p:nvPr>
        </p:nvSpPr>
        <p:spPr/>
        <p:txBody>
          <a:bodyPr/>
          <a:lstStyle/>
          <a:p>
            <a:endParaRPr lang="en-US"/>
          </a:p>
        </p:txBody>
      </p:sp>
      <p:sp>
        <p:nvSpPr>
          <p:cNvPr id="6" name="スライド番号プレースホルダー 5">
            <a:extLst>
              <a:ext uri="{FF2B5EF4-FFF2-40B4-BE49-F238E27FC236}">
                <a16:creationId xmlns:a16="http://schemas.microsoft.com/office/drawing/2014/main" id="{E49227D3-8EF1-496A-5035-28F7A06E998B}"/>
              </a:ext>
            </a:extLst>
          </p:cNvPr>
          <p:cNvSpPr>
            <a:spLocks noGrp="1"/>
          </p:cNvSpPr>
          <p:nvPr>
            <p:ph type="sldNum" sz="quarter" idx="12"/>
          </p:nvPr>
        </p:nvSpPr>
        <p:spPr/>
        <p:txBody>
          <a:bodyPr/>
          <a:lstStyle/>
          <a:p>
            <a:fld id="{3109D357-8067-4A1F-97B2-93C5160B78D9}" type="slidenum">
              <a:rPr lang="en-US" smtClean="0"/>
              <a:t>‹#›</a:t>
            </a:fld>
            <a:endParaRPr lang="en-US"/>
          </a:p>
        </p:txBody>
      </p:sp>
    </p:spTree>
    <p:extLst>
      <p:ext uri="{BB962C8B-B14F-4D97-AF65-F5344CB8AC3E}">
        <p14:creationId xmlns:p14="http://schemas.microsoft.com/office/powerpoint/2010/main" val="1880776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906AF8B-863D-C369-0319-BD1601290EB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03F5097-A36D-EA05-BFB1-664ACB2FF355}"/>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65578A41-2CBA-1838-F0DC-A1FB827F9061}"/>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047111E7-969E-D260-A029-CDD5124C1F8C}"/>
              </a:ext>
            </a:extLst>
          </p:cNvPr>
          <p:cNvSpPr>
            <a:spLocks noGrp="1"/>
          </p:cNvSpPr>
          <p:nvPr>
            <p:ph type="dt" sz="half" idx="10"/>
          </p:nvPr>
        </p:nvSpPr>
        <p:spPr/>
        <p:txBody>
          <a:bodyPr/>
          <a:lstStyle/>
          <a:p>
            <a:fld id="{F6CCBF3A-D7FB-4B97-8FD5-6FFB20CB1E84}" type="datetimeFigureOut">
              <a:rPr lang="en-US" smtClean="0"/>
              <a:t>1/30/2026</a:t>
            </a:fld>
            <a:endParaRPr lang="en-US"/>
          </a:p>
        </p:txBody>
      </p:sp>
      <p:sp>
        <p:nvSpPr>
          <p:cNvPr id="6" name="フッター プレースホルダー 5">
            <a:extLst>
              <a:ext uri="{FF2B5EF4-FFF2-40B4-BE49-F238E27FC236}">
                <a16:creationId xmlns:a16="http://schemas.microsoft.com/office/drawing/2014/main" id="{BE81C59A-BE6D-4927-C15B-F3337C10A825}"/>
              </a:ext>
            </a:extLst>
          </p:cNvPr>
          <p:cNvSpPr>
            <a:spLocks noGrp="1"/>
          </p:cNvSpPr>
          <p:nvPr>
            <p:ph type="ftr" sz="quarter" idx="11"/>
          </p:nvPr>
        </p:nvSpPr>
        <p:spPr/>
        <p:txBody>
          <a:bodyPr/>
          <a:lstStyle/>
          <a:p>
            <a:endParaRPr lang="en-US"/>
          </a:p>
        </p:txBody>
      </p:sp>
      <p:sp>
        <p:nvSpPr>
          <p:cNvPr id="7" name="スライド番号プレースホルダー 6">
            <a:extLst>
              <a:ext uri="{FF2B5EF4-FFF2-40B4-BE49-F238E27FC236}">
                <a16:creationId xmlns:a16="http://schemas.microsoft.com/office/drawing/2014/main" id="{CD2A11A4-624F-DF28-464D-AE56642A3A6C}"/>
              </a:ext>
            </a:extLst>
          </p:cNvPr>
          <p:cNvSpPr>
            <a:spLocks noGrp="1"/>
          </p:cNvSpPr>
          <p:nvPr>
            <p:ph type="sldNum" sz="quarter" idx="12"/>
          </p:nvPr>
        </p:nvSpPr>
        <p:spPr/>
        <p:txBody>
          <a:bodyPr/>
          <a:lstStyle/>
          <a:p>
            <a:fld id="{3109D357-8067-4A1F-97B2-93C5160B78D9}" type="slidenum">
              <a:rPr lang="en-US" smtClean="0"/>
              <a:t>‹#›</a:t>
            </a:fld>
            <a:endParaRPr lang="en-US"/>
          </a:p>
        </p:txBody>
      </p:sp>
    </p:spTree>
    <p:extLst>
      <p:ext uri="{BB962C8B-B14F-4D97-AF65-F5344CB8AC3E}">
        <p14:creationId xmlns:p14="http://schemas.microsoft.com/office/powerpoint/2010/main" val="56596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44B34E7-13A0-7D97-05A7-8CF58585E2F4}"/>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46A0D7F-55EA-FDCD-6226-114AC63F2C7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FE4CEEB-7385-D288-EA0C-8EFB889A3442}"/>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DF647885-5B22-AEB6-2A5E-A4558B573EB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F6E3AB8-94AD-151F-4AB0-1E2B762E4576}"/>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785DFEC-DC11-558B-1221-EDBDACE47183}"/>
              </a:ext>
            </a:extLst>
          </p:cNvPr>
          <p:cNvSpPr>
            <a:spLocks noGrp="1"/>
          </p:cNvSpPr>
          <p:nvPr>
            <p:ph type="dt" sz="half" idx="10"/>
          </p:nvPr>
        </p:nvSpPr>
        <p:spPr/>
        <p:txBody>
          <a:bodyPr/>
          <a:lstStyle/>
          <a:p>
            <a:fld id="{F6CCBF3A-D7FB-4B97-8FD5-6FFB20CB1E84}" type="datetimeFigureOut">
              <a:rPr lang="en-US" smtClean="0"/>
              <a:t>1/30/2026</a:t>
            </a:fld>
            <a:endParaRPr lang="en-US"/>
          </a:p>
        </p:txBody>
      </p:sp>
      <p:sp>
        <p:nvSpPr>
          <p:cNvPr id="8" name="フッター プレースホルダー 7">
            <a:extLst>
              <a:ext uri="{FF2B5EF4-FFF2-40B4-BE49-F238E27FC236}">
                <a16:creationId xmlns:a16="http://schemas.microsoft.com/office/drawing/2014/main" id="{33868470-DAD4-B650-E35E-933440956516}"/>
              </a:ext>
            </a:extLst>
          </p:cNvPr>
          <p:cNvSpPr>
            <a:spLocks noGrp="1"/>
          </p:cNvSpPr>
          <p:nvPr>
            <p:ph type="ftr" sz="quarter" idx="11"/>
          </p:nvPr>
        </p:nvSpPr>
        <p:spPr/>
        <p:txBody>
          <a:bodyPr/>
          <a:lstStyle/>
          <a:p>
            <a:endParaRPr lang="en-US"/>
          </a:p>
        </p:txBody>
      </p:sp>
      <p:sp>
        <p:nvSpPr>
          <p:cNvPr id="9" name="スライド番号プレースホルダー 8">
            <a:extLst>
              <a:ext uri="{FF2B5EF4-FFF2-40B4-BE49-F238E27FC236}">
                <a16:creationId xmlns:a16="http://schemas.microsoft.com/office/drawing/2014/main" id="{29DA6C92-6699-C96B-71A1-C30C928FBF2C}"/>
              </a:ext>
            </a:extLst>
          </p:cNvPr>
          <p:cNvSpPr>
            <a:spLocks noGrp="1"/>
          </p:cNvSpPr>
          <p:nvPr>
            <p:ph type="sldNum" sz="quarter" idx="12"/>
          </p:nvPr>
        </p:nvSpPr>
        <p:spPr/>
        <p:txBody>
          <a:bodyPr/>
          <a:lstStyle/>
          <a:p>
            <a:fld id="{3109D357-8067-4A1F-97B2-93C5160B78D9}" type="slidenum">
              <a:rPr lang="en-US" smtClean="0"/>
              <a:t>‹#›</a:t>
            </a:fld>
            <a:endParaRPr lang="en-US"/>
          </a:p>
        </p:txBody>
      </p:sp>
    </p:spTree>
    <p:extLst>
      <p:ext uri="{BB962C8B-B14F-4D97-AF65-F5344CB8AC3E}">
        <p14:creationId xmlns:p14="http://schemas.microsoft.com/office/powerpoint/2010/main" val="23029212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B9C80F-F4A1-33B3-0E1C-43E03457D9A4}"/>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B8101CB-4E9D-037E-43F8-9009EA49B2C9}"/>
              </a:ext>
            </a:extLst>
          </p:cNvPr>
          <p:cNvSpPr>
            <a:spLocks noGrp="1"/>
          </p:cNvSpPr>
          <p:nvPr>
            <p:ph type="dt" sz="half" idx="10"/>
          </p:nvPr>
        </p:nvSpPr>
        <p:spPr/>
        <p:txBody>
          <a:bodyPr/>
          <a:lstStyle/>
          <a:p>
            <a:fld id="{F6CCBF3A-D7FB-4B97-8FD5-6FFB20CB1E84}" type="datetimeFigureOut">
              <a:rPr lang="en-US" smtClean="0"/>
              <a:t>1/30/2026</a:t>
            </a:fld>
            <a:endParaRPr lang="en-US"/>
          </a:p>
        </p:txBody>
      </p:sp>
      <p:sp>
        <p:nvSpPr>
          <p:cNvPr id="4" name="フッター プレースホルダー 3">
            <a:extLst>
              <a:ext uri="{FF2B5EF4-FFF2-40B4-BE49-F238E27FC236}">
                <a16:creationId xmlns:a16="http://schemas.microsoft.com/office/drawing/2014/main" id="{E2202170-4203-7F9A-DFB8-0CF9E10F40ED}"/>
              </a:ext>
            </a:extLst>
          </p:cNvPr>
          <p:cNvSpPr>
            <a:spLocks noGrp="1"/>
          </p:cNvSpPr>
          <p:nvPr>
            <p:ph type="ftr" sz="quarter" idx="11"/>
          </p:nvPr>
        </p:nvSpPr>
        <p:spPr/>
        <p:txBody>
          <a:bodyPr/>
          <a:lstStyle/>
          <a:p>
            <a:endParaRPr lang="en-US"/>
          </a:p>
        </p:txBody>
      </p:sp>
      <p:sp>
        <p:nvSpPr>
          <p:cNvPr id="5" name="スライド番号プレースホルダー 4">
            <a:extLst>
              <a:ext uri="{FF2B5EF4-FFF2-40B4-BE49-F238E27FC236}">
                <a16:creationId xmlns:a16="http://schemas.microsoft.com/office/drawing/2014/main" id="{506C4B0E-E4FD-4068-0B87-B2CA5C35F1BC}"/>
              </a:ext>
            </a:extLst>
          </p:cNvPr>
          <p:cNvSpPr>
            <a:spLocks noGrp="1"/>
          </p:cNvSpPr>
          <p:nvPr>
            <p:ph type="sldNum" sz="quarter" idx="12"/>
          </p:nvPr>
        </p:nvSpPr>
        <p:spPr/>
        <p:txBody>
          <a:bodyPr/>
          <a:lstStyle/>
          <a:p>
            <a:fld id="{3109D357-8067-4A1F-97B2-93C5160B78D9}" type="slidenum">
              <a:rPr lang="en-US" smtClean="0"/>
              <a:t>‹#›</a:t>
            </a:fld>
            <a:endParaRPr lang="en-US"/>
          </a:p>
        </p:txBody>
      </p:sp>
    </p:spTree>
    <p:extLst>
      <p:ext uri="{BB962C8B-B14F-4D97-AF65-F5344CB8AC3E}">
        <p14:creationId xmlns:p14="http://schemas.microsoft.com/office/powerpoint/2010/main" val="1347724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AA44D95-F798-C084-CACB-2E81028B7EE7}"/>
              </a:ext>
            </a:extLst>
          </p:cNvPr>
          <p:cNvSpPr>
            <a:spLocks noGrp="1"/>
          </p:cNvSpPr>
          <p:nvPr>
            <p:ph type="dt" sz="half" idx="10"/>
          </p:nvPr>
        </p:nvSpPr>
        <p:spPr/>
        <p:txBody>
          <a:bodyPr/>
          <a:lstStyle/>
          <a:p>
            <a:fld id="{F6CCBF3A-D7FB-4B97-8FD5-6FFB20CB1E84}" type="datetimeFigureOut">
              <a:rPr lang="en-US" smtClean="0"/>
              <a:t>1/30/2026</a:t>
            </a:fld>
            <a:endParaRPr lang="en-US"/>
          </a:p>
        </p:txBody>
      </p:sp>
      <p:sp>
        <p:nvSpPr>
          <p:cNvPr id="3" name="フッター プレースホルダー 2">
            <a:extLst>
              <a:ext uri="{FF2B5EF4-FFF2-40B4-BE49-F238E27FC236}">
                <a16:creationId xmlns:a16="http://schemas.microsoft.com/office/drawing/2014/main" id="{37D37DD7-0E4D-5F39-C614-1D9575ED36A7}"/>
              </a:ext>
            </a:extLst>
          </p:cNvPr>
          <p:cNvSpPr>
            <a:spLocks noGrp="1"/>
          </p:cNvSpPr>
          <p:nvPr>
            <p:ph type="ftr" sz="quarter" idx="11"/>
          </p:nvPr>
        </p:nvSpPr>
        <p:spPr/>
        <p:txBody>
          <a:bodyPr/>
          <a:lstStyle/>
          <a:p>
            <a:endParaRPr lang="en-US"/>
          </a:p>
        </p:txBody>
      </p:sp>
      <p:sp>
        <p:nvSpPr>
          <p:cNvPr id="4" name="スライド番号プレースホルダー 3">
            <a:extLst>
              <a:ext uri="{FF2B5EF4-FFF2-40B4-BE49-F238E27FC236}">
                <a16:creationId xmlns:a16="http://schemas.microsoft.com/office/drawing/2014/main" id="{03A0FB7A-0F06-287C-C904-805B306CEE7B}"/>
              </a:ext>
            </a:extLst>
          </p:cNvPr>
          <p:cNvSpPr>
            <a:spLocks noGrp="1"/>
          </p:cNvSpPr>
          <p:nvPr>
            <p:ph type="sldNum" sz="quarter" idx="12"/>
          </p:nvPr>
        </p:nvSpPr>
        <p:spPr/>
        <p:txBody>
          <a:bodyPr/>
          <a:lstStyle/>
          <a:p>
            <a:fld id="{3109D357-8067-4A1F-97B2-93C5160B78D9}" type="slidenum">
              <a:rPr lang="en-US" smtClean="0"/>
              <a:t>‹#›</a:t>
            </a:fld>
            <a:endParaRPr lang="en-US"/>
          </a:p>
        </p:txBody>
      </p:sp>
    </p:spTree>
    <p:extLst>
      <p:ext uri="{BB962C8B-B14F-4D97-AF65-F5344CB8AC3E}">
        <p14:creationId xmlns:p14="http://schemas.microsoft.com/office/powerpoint/2010/main" val="2896862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0E26053-614A-A700-2525-D24DD1C967B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222DB3A-314D-432A-D6D1-B3696B43709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2A5F9750-71B8-C92F-7FC7-E13D4DB7C3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B7D6996-19BE-57D4-18C7-876D04925EA2}"/>
              </a:ext>
            </a:extLst>
          </p:cNvPr>
          <p:cNvSpPr>
            <a:spLocks noGrp="1"/>
          </p:cNvSpPr>
          <p:nvPr>
            <p:ph type="dt" sz="half" idx="10"/>
          </p:nvPr>
        </p:nvSpPr>
        <p:spPr/>
        <p:txBody>
          <a:bodyPr/>
          <a:lstStyle/>
          <a:p>
            <a:fld id="{F6CCBF3A-D7FB-4B97-8FD5-6FFB20CB1E84}" type="datetimeFigureOut">
              <a:rPr lang="en-US" smtClean="0"/>
              <a:t>1/30/2026</a:t>
            </a:fld>
            <a:endParaRPr lang="en-US"/>
          </a:p>
        </p:txBody>
      </p:sp>
      <p:sp>
        <p:nvSpPr>
          <p:cNvPr id="6" name="フッター プレースホルダー 5">
            <a:extLst>
              <a:ext uri="{FF2B5EF4-FFF2-40B4-BE49-F238E27FC236}">
                <a16:creationId xmlns:a16="http://schemas.microsoft.com/office/drawing/2014/main" id="{A640FAFD-3DF4-7A22-4BE4-9CC88BE7B5E6}"/>
              </a:ext>
            </a:extLst>
          </p:cNvPr>
          <p:cNvSpPr>
            <a:spLocks noGrp="1"/>
          </p:cNvSpPr>
          <p:nvPr>
            <p:ph type="ftr" sz="quarter" idx="11"/>
          </p:nvPr>
        </p:nvSpPr>
        <p:spPr/>
        <p:txBody>
          <a:bodyPr/>
          <a:lstStyle/>
          <a:p>
            <a:endParaRPr lang="en-US"/>
          </a:p>
        </p:txBody>
      </p:sp>
      <p:sp>
        <p:nvSpPr>
          <p:cNvPr id="7" name="スライド番号プレースホルダー 6">
            <a:extLst>
              <a:ext uri="{FF2B5EF4-FFF2-40B4-BE49-F238E27FC236}">
                <a16:creationId xmlns:a16="http://schemas.microsoft.com/office/drawing/2014/main" id="{F728B3E3-D148-B083-C2D0-725C635C5008}"/>
              </a:ext>
            </a:extLst>
          </p:cNvPr>
          <p:cNvSpPr>
            <a:spLocks noGrp="1"/>
          </p:cNvSpPr>
          <p:nvPr>
            <p:ph type="sldNum" sz="quarter" idx="12"/>
          </p:nvPr>
        </p:nvSpPr>
        <p:spPr/>
        <p:txBody>
          <a:bodyPr/>
          <a:lstStyle/>
          <a:p>
            <a:fld id="{3109D357-8067-4A1F-97B2-93C5160B78D9}" type="slidenum">
              <a:rPr lang="en-US" smtClean="0"/>
              <a:t>‹#›</a:t>
            </a:fld>
            <a:endParaRPr lang="en-US"/>
          </a:p>
        </p:txBody>
      </p:sp>
    </p:spTree>
    <p:extLst>
      <p:ext uri="{BB962C8B-B14F-4D97-AF65-F5344CB8AC3E}">
        <p14:creationId xmlns:p14="http://schemas.microsoft.com/office/powerpoint/2010/main" val="2595155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29DAB2-6A26-78A8-B974-C819EAEABEF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142F532-7EC1-C1E6-1A53-D1B06ADD146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3B8C396-9DFF-C214-A273-9A30D10AF1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6FD0059-BFBF-6457-613B-FDE30D8EC09B}"/>
              </a:ext>
            </a:extLst>
          </p:cNvPr>
          <p:cNvSpPr>
            <a:spLocks noGrp="1"/>
          </p:cNvSpPr>
          <p:nvPr>
            <p:ph type="dt" sz="half" idx="10"/>
          </p:nvPr>
        </p:nvSpPr>
        <p:spPr/>
        <p:txBody>
          <a:bodyPr/>
          <a:lstStyle/>
          <a:p>
            <a:fld id="{F6CCBF3A-D7FB-4B97-8FD5-6FFB20CB1E84}" type="datetimeFigureOut">
              <a:rPr lang="en-US" smtClean="0"/>
              <a:t>1/30/2026</a:t>
            </a:fld>
            <a:endParaRPr lang="en-US"/>
          </a:p>
        </p:txBody>
      </p:sp>
      <p:sp>
        <p:nvSpPr>
          <p:cNvPr id="6" name="フッター プレースホルダー 5">
            <a:extLst>
              <a:ext uri="{FF2B5EF4-FFF2-40B4-BE49-F238E27FC236}">
                <a16:creationId xmlns:a16="http://schemas.microsoft.com/office/drawing/2014/main" id="{507D45BA-3252-AED8-64CF-15788EE9C26A}"/>
              </a:ext>
            </a:extLst>
          </p:cNvPr>
          <p:cNvSpPr>
            <a:spLocks noGrp="1"/>
          </p:cNvSpPr>
          <p:nvPr>
            <p:ph type="ftr" sz="quarter" idx="11"/>
          </p:nvPr>
        </p:nvSpPr>
        <p:spPr/>
        <p:txBody>
          <a:bodyPr/>
          <a:lstStyle/>
          <a:p>
            <a:endParaRPr lang="en-US"/>
          </a:p>
        </p:txBody>
      </p:sp>
      <p:sp>
        <p:nvSpPr>
          <p:cNvPr id="7" name="スライド番号プレースホルダー 6">
            <a:extLst>
              <a:ext uri="{FF2B5EF4-FFF2-40B4-BE49-F238E27FC236}">
                <a16:creationId xmlns:a16="http://schemas.microsoft.com/office/drawing/2014/main" id="{309BAE43-574C-AAED-70BE-0023F1027B96}"/>
              </a:ext>
            </a:extLst>
          </p:cNvPr>
          <p:cNvSpPr>
            <a:spLocks noGrp="1"/>
          </p:cNvSpPr>
          <p:nvPr>
            <p:ph type="sldNum" sz="quarter" idx="12"/>
          </p:nvPr>
        </p:nvSpPr>
        <p:spPr/>
        <p:txBody>
          <a:bodyPr/>
          <a:lstStyle/>
          <a:p>
            <a:fld id="{3109D357-8067-4A1F-97B2-93C5160B78D9}" type="slidenum">
              <a:rPr lang="en-US" smtClean="0"/>
              <a:t>‹#›</a:t>
            </a:fld>
            <a:endParaRPr lang="en-US"/>
          </a:p>
        </p:txBody>
      </p:sp>
    </p:spTree>
    <p:extLst>
      <p:ext uri="{BB962C8B-B14F-4D97-AF65-F5344CB8AC3E}">
        <p14:creationId xmlns:p14="http://schemas.microsoft.com/office/powerpoint/2010/main" val="19915316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23987C0-EBA7-AD05-33BF-2148D506EC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9656D44-A72D-D22A-A1B9-68AD6E15F2D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41F5421-472F-FA97-29D1-D6D42A099F3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6CCBF3A-D7FB-4B97-8FD5-6FFB20CB1E84}" type="datetimeFigureOut">
              <a:rPr lang="en-US" smtClean="0"/>
              <a:t>1/30/2026</a:t>
            </a:fld>
            <a:endParaRPr lang="en-US"/>
          </a:p>
        </p:txBody>
      </p:sp>
      <p:sp>
        <p:nvSpPr>
          <p:cNvPr id="5" name="フッター プレースホルダー 4">
            <a:extLst>
              <a:ext uri="{FF2B5EF4-FFF2-40B4-BE49-F238E27FC236}">
                <a16:creationId xmlns:a16="http://schemas.microsoft.com/office/drawing/2014/main" id="{4F6A59A2-D398-AEDD-5603-311C6B71D0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スライド番号プレースホルダー 5">
            <a:extLst>
              <a:ext uri="{FF2B5EF4-FFF2-40B4-BE49-F238E27FC236}">
                <a16:creationId xmlns:a16="http://schemas.microsoft.com/office/drawing/2014/main" id="{FB63C19C-FC87-8740-DDF4-A22ED02C9D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109D357-8067-4A1F-97B2-93C5160B78D9}" type="slidenum">
              <a:rPr lang="en-US" smtClean="0"/>
              <a:t>‹#›</a:t>
            </a:fld>
            <a:endParaRPr lang="en-US"/>
          </a:p>
        </p:txBody>
      </p:sp>
    </p:spTree>
    <p:extLst>
      <p:ext uri="{BB962C8B-B14F-4D97-AF65-F5344CB8AC3E}">
        <p14:creationId xmlns:p14="http://schemas.microsoft.com/office/powerpoint/2010/main" val="4115246085"/>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字幕 2">
            <a:extLst>
              <a:ext uri="{FF2B5EF4-FFF2-40B4-BE49-F238E27FC236}">
                <a16:creationId xmlns:a16="http://schemas.microsoft.com/office/drawing/2014/main" id="{B83ABDBF-44BE-F593-21CE-498821A56C42}"/>
              </a:ext>
            </a:extLst>
          </p:cNvPr>
          <p:cNvSpPr>
            <a:spLocks noGrp="1"/>
          </p:cNvSpPr>
          <p:nvPr>
            <p:ph type="subTitle" idx="1"/>
          </p:nvPr>
        </p:nvSpPr>
        <p:spPr>
          <a:xfrm>
            <a:off x="6094476" y="4805084"/>
            <a:ext cx="3851190" cy="813716"/>
          </a:xfrm>
        </p:spPr>
        <p:txBody>
          <a:bodyPr>
            <a:normAutofit/>
          </a:bodyPr>
          <a:lstStyle/>
          <a:p>
            <a:pPr algn="l"/>
            <a:r>
              <a:rPr kumimoji="1" lang="ja-JP" altLang="en-US" dirty="0">
                <a:latin typeface="BIZ UDPゴシック" panose="020B0400000000000000" pitchFamily="50" charset="-128"/>
                <a:ea typeface="BIZ UDPゴシック" panose="020B0400000000000000" pitchFamily="50" charset="-128"/>
              </a:rPr>
              <a:t>長崎市障害福祉課支援係</a:t>
            </a:r>
          </a:p>
        </p:txBody>
      </p:sp>
      <p:pic>
        <p:nvPicPr>
          <p:cNvPr id="4" name="Picture 3" descr="背景パターン&#10;&#10;AI 生成コンテンツは誤りを含む可能性があります。">
            <a:extLst>
              <a:ext uri="{FF2B5EF4-FFF2-40B4-BE49-F238E27FC236}">
                <a16:creationId xmlns:a16="http://schemas.microsoft.com/office/drawing/2014/main" id="{11900B33-65D7-CBA2-C5BA-C73629838500}"/>
              </a:ext>
            </a:extLst>
          </p:cNvPr>
          <p:cNvPicPr>
            <a:picLocks noChangeAspect="1"/>
          </p:cNvPicPr>
          <p:nvPr/>
        </p:nvPicPr>
        <p:blipFill>
          <a:blip r:embed="rId2"/>
          <a:srcRect l="21211" r="44833"/>
          <a:stretch>
            <a:fillRect/>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1" name="sketchy line">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2862" y="4409267"/>
            <a:ext cx="4243589" cy="18288"/>
          </a:xfrm>
          <a:custGeom>
            <a:avLst/>
            <a:gdLst>
              <a:gd name="csX0" fmla="*/ 0 w 4243589"/>
              <a:gd name="csY0" fmla="*/ 0 h 18288"/>
              <a:gd name="csX1" fmla="*/ 563791 w 4243589"/>
              <a:gd name="csY1" fmla="*/ 0 h 18288"/>
              <a:gd name="csX2" fmla="*/ 1042710 w 4243589"/>
              <a:gd name="csY2" fmla="*/ 0 h 18288"/>
              <a:gd name="csX3" fmla="*/ 1564066 w 4243589"/>
              <a:gd name="csY3" fmla="*/ 0 h 18288"/>
              <a:gd name="csX4" fmla="*/ 2212729 w 4243589"/>
              <a:gd name="csY4" fmla="*/ 0 h 18288"/>
              <a:gd name="csX5" fmla="*/ 2776520 w 4243589"/>
              <a:gd name="csY5" fmla="*/ 0 h 18288"/>
              <a:gd name="csX6" fmla="*/ 3297875 w 4243589"/>
              <a:gd name="csY6" fmla="*/ 0 h 18288"/>
              <a:gd name="csX7" fmla="*/ 4243589 w 4243589"/>
              <a:gd name="csY7" fmla="*/ 0 h 18288"/>
              <a:gd name="csX8" fmla="*/ 4243589 w 4243589"/>
              <a:gd name="csY8" fmla="*/ 18288 h 18288"/>
              <a:gd name="csX9" fmla="*/ 3637362 w 4243589"/>
              <a:gd name="csY9" fmla="*/ 18288 h 18288"/>
              <a:gd name="csX10" fmla="*/ 3116007 w 4243589"/>
              <a:gd name="csY10" fmla="*/ 18288 h 18288"/>
              <a:gd name="csX11" fmla="*/ 2424908 w 4243589"/>
              <a:gd name="csY11" fmla="*/ 18288 h 18288"/>
              <a:gd name="csX12" fmla="*/ 1861117 w 4243589"/>
              <a:gd name="csY12" fmla="*/ 18288 h 18288"/>
              <a:gd name="csX13" fmla="*/ 1382198 w 4243589"/>
              <a:gd name="csY13" fmla="*/ 18288 h 18288"/>
              <a:gd name="csX14" fmla="*/ 733535 w 4243589"/>
              <a:gd name="csY14" fmla="*/ 18288 h 18288"/>
              <a:gd name="csX15" fmla="*/ 0 w 4243589"/>
              <a:gd name="csY15" fmla="*/ 18288 h 18288"/>
              <a:gd name="csX16" fmla="*/ 0 w 4243589"/>
              <a:gd name="csY16"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タイトル 1">
            <a:extLst>
              <a:ext uri="{FF2B5EF4-FFF2-40B4-BE49-F238E27FC236}">
                <a16:creationId xmlns:a16="http://schemas.microsoft.com/office/drawing/2014/main" id="{642B1ACA-4F11-9D1F-8CC1-D716D3B98E80}"/>
              </a:ext>
            </a:extLst>
          </p:cNvPr>
          <p:cNvSpPr>
            <a:spLocks noGrp="1"/>
          </p:cNvSpPr>
          <p:nvPr>
            <p:ph type="ctrTitle"/>
          </p:nvPr>
        </p:nvSpPr>
        <p:spPr>
          <a:xfrm>
            <a:off x="4689332" y="1406330"/>
            <a:ext cx="7467632" cy="1876115"/>
          </a:xfrm>
        </p:spPr>
        <p:txBody>
          <a:bodyPr>
            <a:normAutofit/>
          </a:bodyPr>
          <a:lstStyle/>
          <a:p>
            <a:pPr algn="ctr"/>
            <a:r>
              <a:rPr kumimoji="1" lang="ja-JP" altLang="en-US" sz="5400" dirty="0">
                <a:latin typeface="BIZ UDPゴシック" panose="020B0400000000000000" pitchFamily="50" charset="-128"/>
                <a:ea typeface="BIZ UDPゴシック" panose="020B0400000000000000" pitchFamily="50" charset="-128"/>
              </a:rPr>
              <a:t>就労移行・継続支援の</a:t>
            </a:r>
            <a:br>
              <a:rPr kumimoji="1" lang="en-US" altLang="ja-JP" sz="5400" dirty="0">
                <a:latin typeface="BIZ UDPゴシック" panose="020B0400000000000000" pitchFamily="50" charset="-128"/>
                <a:ea typeface="BIZ UDPゴシック" panose="020B0400000000000000" pitchFamily="50" charset="-128"/>
              </a:rPr>
            </a:br>
            <a:r>
              <a:rPr kumimoji="1" lang="ja-JP" altLang="en-US" sz="5400" dirty="0">
                <a:latin typeface="BIZ UDPゴシック" panose="020B0400000000000000" pitchFamily="50" charset="-128"/>
                <a:ea typeface="BIZ UDPゴシック" panose="020B0400000000000000" pitchFamily="50" charset="-128"/>
              </a:rPr>
              <a:t>在宅利用について</a:t>
            </a:r>
          </a:p>
        </p:txBody>
      </p:sp>
    </p:spTree>
    <p:extLst>
      <p:ext uri="{BB962C8B-B14F-4D97-AF65-F5344CB8AC3E}">
        <p14:creationId xmlns:p14="http://schemas.microsoft.com/office/powerpoint/2010/main" val="38059097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a:extLst>
              <a:ext uri="{FF2B5EF4-FFF2-40B4-BE49-F238E27FC236}">
                <a16:creationId xmlns:a16="http://schemas.microsoft.com/office/drawing/2014/main" id="{5249B4C9-045F-BB7B-A0ED-1C083DC6BC45}"/>
              </a:ext>
            </a:extLst>
          </p:cNvPr>
          <p:cNvGraphicFramePr>
            <a:graphicFrameLocks noGrp="1"/>
          </p:cNvGraphicFramePr>
          <p:nvPr>
            <p:extLst>
              <p:ext uri="{D42A27DB-BD31-4B8C-83A1-F6EECF244321}">
                <p14:modId xmlns:p14="http://schemas.microsoft.com/office/powerpoint/2010/main" val="2240741967"/>
              </p:ext>
            </p:extLst>
          </p:nvPr>
        </p:nvGraphicFramePr>
        <p:xfrm>
          <a:off x="576208" y="796294"/>
          <a:ext cx="4807326" cy="5949236"/>
        </p:xfrm>
        <a:graphic>
          <a:graphicData uri="http://schemas.openxmlformats.org/drawingml/2006/table">
            <a:tbl>
              <a:tblPr/>
              <a:tblGrid>
                <a:gridCol w="110803">
                  <a:extLst>
                    <a:ext uri="{9D8B030D-6E8A-4147-A177-3AD203B41FA5}">
                      <a16:colId xmlns:a16="http://schemas.microsoft.com/office/drawing/2014/main" val="739383722"/>
                    </a:ext>
                  </a:extLst>
                </a:gridCol>
                <a:gridCol w="110803">
                  <a:extLst>
                    <a:ext uri="{9D8B030D-6E8A-4147-A177-3AD203B41FA5}">
                      <a16:colId xmlns:a16="http://schemas.microsoft.com/office/drawing/2014/main" val="1668124457"/>
                    </a:ext>
                  </a:extLst>
                </a:gridCol>
                <a:gridCol w="110803">
                  <a:extLst>
                    <a:ext uri="{9D8B030D-6E8A-4147-A177-3AD203B41FA5}">
                      <a16:colId xmlns:a16="http://schemas.microsoft.com/office/drawing/2014/main" val="1044833644"/>
                    </a:ext>
                  </a:extLst>
                </a:gridCol>
                <a:gridCol w="110803">
                  <a:extLst>
                    <a:ext uri="{9D8B030D-6E8A-4147-A177-3AD203B41FA5}">
                      <a16:colId xmlns:a16="http://schemas.microsoft.com/office/drawing/2014/main" val="3833129371"/>
                    </a:ext>
                  </a:extLst>
                </a:gridCol>
                <a:gridCol w="136075">
                  <a:extLst>
                    <a:ext uri="{9D8B030D-6E8A-4147-A177-3AD203B41FA5}">
                      <a16:colId xmlns:a16="http://schemas.microsoft.com/office/drawing/2014/main" val="467611882"/>
                    </a:ext>
                  </a:extLst>
                </a:gridCol>
                <a:gridCol w="136075">
                  <a:extLst>
                    <a:ext uri="{9D8B030D-6E8A-4147-A177-3AD203B41FA5}">
                      <a16:colId xmlns:a16="http://schemas.microsoft.com/office/drawing/2014/main" val="474439175"/>
                    </a:ext>
                  </a:extLst>
                </a:gridCol>
                <a:gridCol w="136075">
                  <a:extLst>
                    <a:ext uri="{9D8B030D-6E8A-4147-A177-3AD203B41FA5}">
                      <a16:colId xmlns:a16="http://schemas.microsoft.com/office/drawing/2014/main" val="239752968"/>
                    </a:ext>
                  </a:extLst>
                </a:gridCol>
                <a:gridCol w="136075">
                  <a:extLst>
                    <a:ext uri="{9D8B030D-6E8A-4147-A177-3AD203B41FA5}">
                      <a16:colId xmlns:a16="http://schemas.microsoft.com/office/drawing/2014/main" val="4257012819"/>
                    </a:ext>
                  </a:extLst>
                </a:gridCol>
                <a:gridCol w="136075">
                  <a:extLst>
                    <a:ext uri="{9D8B030D-6E8A-4147-A177-3AD203B41FA5}">
                      <a16:colId xmlns:a16="http://schemas.microsoft.com/office/drawing/2014/main" val="2558156044"/>
                    </a:ext>
                  </a:extLst>
                </a:gridCol>
                <a:gridCol w="136075">
                  <a:extLst>
                    <a:ext uri="{9D8B030D-6E8A-4147-A177-3AD203B41FA5}">
                      <a16:colId xmlns:a16="http://schemas.microsoft.com/office/drawing/2014/main" val="1155556110"/>
                    </a:ext>
                  </a:extLst>
                </a:gridCol>
                <a:gridCol w="136075">
                  <a:extLst>
                    <a:ext uri="{9D8B030D-6E8A-4147-A177-3AD203B41FA5}">
                      <a16:colId xmlns:a16="http://schemas.microsoft.com/office/drawing/2014/main" val="1076266748"/>
                    </a:ext>
                  </a:extLst>
                </a:gridCol>
                <a:gridCol w="145793">
                  <a:extLst>
                    <a:ext uri="{9D8B030D-6E8A-4147-A177-3AD203B41FA5}">
                      <a16:colId xmlns:a16="http://schemas.microsoft.com/office/drawing/2014/main" val="333103195"/>
                    </a:ext>
                  </a:extLst>
                </a:gridCol>
                <a:gridCol w="136075">
                  <a:extLst>
                    <a:ext uri="{9D8B030D-6E8A-4147-A177-3AD203B41FA5}">
                      <a16:colId xmlns:a16="http://schemas.microsoft.com/office/drawing/2014/main" val="2454788796"/>
                    </a:ext>
                  </a:extLst>
                </a:gridCol>
                <a:gridCol w="136075">
                  <a:extLst>
                    <a:ext uri="{9D8B030D-6E8A-4147-A177-3AD203B41FA5}">
                      <a16:colId xmlns:a16="http://schemas.microsoft.com/office/drawing/2014/main" val="3368165056"/>
                    </a:ext>
                  </a:extLst>
                </a:gridCol>
                <a:gridCol w="136075">
                  <a:extLst>
                    <a:ext uri="{9D8B030D-6E8A-4147-A177-3AD203B41FA5}">
                      <a16:colId xmlns:a16="http://schemas.microsoft.com/office/drawing/2014/main" val="2492633647"/>
                    </a:ext>
                  </a:extLst>
                </a:gridCol>
                <a:gridCol w="136075">
                  <a:extLst>
                    <a:ext uri="{9D8B030D-6E8A-4147-A177-3AD203B41FA5}">
                      <a16:colId xmlns:a16="http://schemas.microsoft.com/office/drawing/2014/main" val="3368695439"/>
                    </a:ext>
                  </a:extLst>
                </a:gridCol>
                <a:gridCol w="136075">
                  <a:extLst>
                    <a:ext uri="{9D8B030D-6E8A-4147-A177-3AD203B41FA5}">
                      <a16:colId xmlns:a16="http://schemas.microsoft.com/office/drawing/2014/main" val="4231174056"/>
                    </a:ext>
                  </a:extLst>
                </a:gridCol>
                <a:gridCol w="136075">
                  <a:extLst>
                    <a:ext uri="{9D8B030D-6E8A-4147-A177-3AD203B41FA5}">
                      <a16:colId xmlns:a16="http://schemas.microsoft.com/office/drawing/2014/main" val="3467158028"/>
                    </a:ext>
                  </a:extLst>
                </a:gridCol>
                <a:gridCol w="136075">
                  <a:extLst>
                    <a:ext uri="{9D8B030D-6E8A-4147-A177-3AD203B41FA5}">
                      <a16:colId xmlns:a16="http://schemas.microsoft.com/office/drawing/2014/main" val="1287843933"/>
                    </a:ext>
                  </a:extLst>
                </a:gridCol>
                <a:gridCol w="136075">
                  <a:extLst>
                    <a:ext uri="{9D8B030D-6E8A-4147-A177-3AD203B41FA5}">
                      <a16:colId xmlns:a16="http://schemas.microsoft.com/office/drawing/2014/main" val="2301192517"/>
                    </a:ext>
                  </a:extLst>
                </a:gridCol>
                <a:gridCol w="136075">
                  <a:extLst>
                    <a:ext uri="{9D8B030D-6E8A-4147-A177-3AD203B41FA5}">
                      <a16:colId xmlns:a16="http://schemas.microsoft.com/office/drawing/2014/main" val="103818728"/>
                    </a:ext>
                  </a:extLst>
                </a:gridCol>
                <a:gridCol w="136075">
                  <a:extLst>
                    <a:ext uri="{9D8B030D-6E8A-4147-A177-3AD203B41FA5}">
                      <a16:colId xmlns:a16="http://schemas.microsoft.com/office/drawing/2014/main" val="213928889"/>
                    </a:ext>
                  </a:extLst>
                </a:gridCol>
                <a:gridCol w="136075">
                  <a:extLst>
                    <a:ext uri="{9D8B030D-6E8A-4147-A177-3AD203B41FA5}">
                      <a16:colId xmlns:a16="http://schemas.microsoft.com/office/drawing/2014/main" val="3172032935"/>
                    </a:ext>
                  </a:extLst>
                </a:gridCol>
                <a:gridCol w="136075">
                  <a:extLst>
                    <a:ext uri="{9D8B030D-6E8A-4147-A177-3AD203B41FA5}">
                      <a16:colId xmlns:a16="http://schemas.microsoft.com/office/drawing/2014/main" val="3170542159"/>
                    </a:ext>
                  </a:extLst>
                </a:gridCol>
                <a:gridCol w="155513">
                  <a:extLst>
                    <a:ext uri="{9D8B030D-6E8A-4147-A177-3AD203B41FA5}">
                      <a16:colId xmlns:a16="http://schemas.microsoft.com/office/drawing/2014/main" val="389260875"/>
                    </a:ext>
                  </a:extLst>
                </a:gridCol>
                <a:gridCol w="136075">
                  <a:extLst>
                    <a:ext uri="{9D8B030D-6E8A-4147-A177-3AD203B41FA5}">
                      <a16:colId xmlns:a16="http://schemas.microsoft.com/office/drawing/2014/main" val="3478990656"/>
                    </a:ext>
                  </a:extLst>
                </a:gridCol>
                <a:gridCol w="165233">
                  <a:extLst>
                    <a:ext uri="{9D8B030D-6E8A-4147-A177-3AD203B41FA5}">
                      <a16:colId xmlns:a16="http://schemas.microsoft.com/office/drawing/2014/main" val="1253017011"/>
                    </a:ext>
                  </a:extLst>
                </a:gridCol>
                <a:gridCol w="165233">
                  <a:extLst>
                    <a:ext uri="{9D8B030D-6E8A-4147-A177-3AD203B41FA5}">
                      <a16:colId xmlns:a16="http://schemas.microsoft.com/office/drawing/2014/main" val="3528684358"/>
                    </a:ext>
                  </a:extLst>
                </a:gridCol>
                <a:gridCol w="136075">
                  <a:extLst>
                    <a:ext uri="{9D8B030D-6E8A-4147-A177-3AD203B41FA5}">
                      <a16:colId xmlns:a16="http://schemas.microsoft.com/office/drawing/2014/main" val="2901429910"/>
                    </a:ext>
                  </a:extLst>
                </a:gridCol>
                <a:gridCol w="136075">
                  <a:extLst>
                    <a:ext uri="{9D8B030D-6E8A-4147-A177-3AD203B41FA5}">
                      <a16:colId xmlns:a16="http://schemas.microsoft.com/office/drawing/2014/main" val="2890041813"/>
                    </a:ext>
                  </a:extLst>
                </a:gridCol>
                <a:gridCol w="136075">
                  <a:extLst>
                    <a:ext uri="{9D8B030D-6E8A-4147-A177-3AD203B41FA5}">
                      <a16:colId xmlns:a16="http://schemas.microsoft.com/office/drawing/2014/main" val="3832295067"/>
                    </a:ext>
                  </a:extLst>
                </a:gridCol>
                <a:gridCol w="136075">
                  <a:extLst>
                    <a:ext uri="{9D8B030D-6E8A-4147-A177-3AD203B41FA5}">
                      <a16:colId xmlns:a16="http://schemas.microsoft.com/office/drawing/2014/main" val="543780559"/>
                    </a:ext>
                  </a:extLst>
                </a:gridCol>
                <a:gridCol w="136075">
                  <a:extLst>
                    <a:ext uri="{9D8B030D-6E8A-4147-A177-3AD203B41FA5}">
                      <a16:colId xmlns:a16="http://schemas.microsoft.com/office/drawing/2014/main" val="3795271750"/>
                    </a:ext>
                  </a:extLst>
                </a:gridCol>
                <a:gridCol w="136075">
                  <a:extLst>
                    <a:ext uri="{9D8B030D-6E8A-4147-A177-3AD203B41FA5}">
                      <a16:colId xmlns:a16="http://schemas.microsoft.com/office/drawing/2014/main" val="2165486726"/>
                    </a:ext>
                  </a:extLst>
                </a:gridCol>
                <a:gridCol w="194392">
                  <a:extLst>
                    <a:ext uri="{9D8B030D-6E8A-4147-A177-3AD203B41FA5}">
                      <a16:colId xmlns:a16="http://schemas.microsoft.com/office/drawing/2014/main" val="1259751299"/>
                    </a:ext>
                  </a:extLst>
                </a:gridCol>
              </a:tblGrid>
              <a:tr h="300204">
                <a:tc gridSpan="4">
                  <a:txBody>
                    <a:bodyPr/>
                    <a:lstStyle/>
                    <a:p>
                      <a:pPr algn="l" fontAlgn="ctr">
                        <a:buNone/>
                      </a:pPr>
                      <a:r>
                        <a:rPr lang="en-US" altLang="ja-JP" sz="8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800" b="0" i="0" u="none" strike="noStrike">
                          <a:solidFill>
                            <a:srgbClr val="000000"/>
                          </a:solidFill>
                          <a:effectLst/>
                          <a:latin typeface="BIZ UDPゴシック" panose="020B0400000000000000" pitchFamily="50" charset="-128"/>
                          <a:ea typeface="BIZ UDPゴシック" panose="020B0400000000000000" pitchFamily="50" charset="-128"/>
                        </a:rPr>
                        <a:t>様式１</a:t>
                      </a:r>
                      <a:r>
                        <a:rPr lang="en-US" altLang="ja-JP" sz="8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4235" marR="4235" marT="4235"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noFill/>
                  </a:tcPr>
                </a:tc>
                <a:extLst>
                  <a:ext uri="{0D108BD9-81ED-4DB2-BD59-A6C34878D82A}">
                    <a16:rowId xmlns:a16="http://schemas.microsoft.com/office/drawing/2014/main" val="612765155"/>
                  </a:ext>
                </a:extLst>
              </a:tr>
              <a:tr h="134222">
                <a:tc gridSpan="35">
                  <a:txBody>
                    <a:bodyPr/>
                    <a:lstStyle/>
                    <a:p>
                      <a:pPr algn="ctr" fontAlgn="ctr">
                        <a:buNone/>
                      </a:pPr>
                      <a:r>
                        <a:rPr lang="ja-JP" altLang="en-US" sz="700" b="1" i="0" u="none" strike="noStrike">
                          <a:solidFill>
                            <a:srgbClr val="000000"/>
                          </a:solidFill>
                          <a:effectLst/>
                          <a:latin typeface="BIZ UDPゴシック" panose="020B0400000000000000" pitchFamily="50" charset="-128"/>
                          <a:ea typeface="BIZ UDPゴシック" panose="020B0400000000000000" pitchFamily="50" charset="-128"/>
                        </a:rPr>
                        <a:t>在宅利用における申出書</a:t>
                      </a:r>
                    </a:p>
                  </a:txBody>
                  <a:tcPr marL="4235" marR="4235" marT="423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3241058"/>
                  </a:ext>
                </a:extLst>
              </a:tr>
              <a:tr h="115780">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w="12700" cap="flat" cmpd="sng" algn="ctr">
                      <a:solidFill>
                        <a:schemeClr val="tx1"/>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99260227"/>
                  </a:ext>
                </a:extLst>
              </a:tr>
              <a:tr h="226435">
                <a:tc gridSpan="7">
                  <a:txBody>
                    <a:bodyPr/>
                    <a:lstStyle/>
                    <a:p>
                      <a:pPr algn="l" fontAlgn="ctr">
                        <a:buNone/>
                      </a:pPr>
                      <a:r>
                        <a:rPr lang="zh-TW" altLang="en-US" sz="600" b="0" i="0" u="none" strike="noStrike">
                          <a:solidFill>
                            <a:srgbClr val="000000"/>
                          </a:solidFill>
                          <a:effectLst/>
                          <a:latin typeface="BIZ UDPゴシック" panose="020B0400000000000000" pitchFamily="50" charset="-128"/>
                          <a:ea typeface="BIZ UDPゴシック" panose="020B0400000000000000" pitchFamily="50" charset="-128"/>
                        </a:rPr>
                        <a:t>事業所（施設）名</a:t>
                      </a:r>
                    </a:p>
                  </a:txBody>
                  <a:tcPr marL="4235" marR="4235" marT="423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1">
                  <a:txBody>
                    <a:bodyPr/>
                    <a:lstStyle/>
                    <a:p>
                      <a:pPr algn="ctr"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サービス種類</a:t>
                      </a:r>
                    </a:p>
                  </a:txBody>
                  <a:tcPr marL="4235" marR="4235" marT="423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ctr"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就労移行支援・就労継続支援Ａ型・就労継続支援Ｂ型</a:t>
                      </a:r>
                    </a:p>
                  </a:txBody>
                  <a:tcPr marL="4235" marR="4235" marT="423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61891212"/>
                  </a:ext>
                </a:extLst>
              </a:tr>
              <a:tr h="226435">
                <a:tc gridSpan="3">
                  <a:txBody>
                    <a:bodyPr/>
                    <a:lstStyle/>
                    <a:p>
                      <a:pPr algn="ctr"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利用者名</a:t>
                      </a:r>
                    </a:p>
                  </a:txBody>
                  <a:tcPr marL="4235" marR="4235" marT="423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gridSpan="12">
                  <a:txBody>
                    <a:bodyPr/>
                    <a:lstStyle/>
                    <a:p>
                      <a:pPr algn="ctr"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生年月日</a:t>
                      </a:r>
                    </a:p>
                  </a:txBody>
                  <a:tcPr marL="4235" marR="4235" marT="423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gridSpan="10">
                  <a:txBody>
                    <a:bodyPr/>
                    <a:lstStyle/>
                    <a:p>
                      <a:pPr algn="ctr"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年　　　　月　　　　日</a:t>
                      </a:r>
                    </a:p>
                  </a:txBody>
                  <a:tcPr marL="4235" marR="4235" marT="423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性別</a:t>
                      </a:r>
                    </a:p>
                  </a:txBody>
                  <a:tcPr marL="4235" marR="4235" marT="423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男　・　女</a:t>
                      </a:r>
                    </a:p>
                  </a:txBody>
                  <a:tcPr marL="4235" marR="4235" marT="423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67977757"/>
                  </a:ext>
                </a:extLst>
              </a:tr>
              <a:tr h="121713">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79056565"/>
                  </a:ext>
                </a:extLst>
              </a:tr>
              <a:tr h="337089">
                <a:tc gridSpan="35">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①　通常の事業所に雇用されることが困難な障害者につき、就労の機会を提供するとともに生産活動その他の活動の機会の提供を通じて、その知識及び能力の向上のために必要な訓練その他の必要な支援が行われるとともに、常に在宅利用者が行う作業活動、訓練等のメニューが確保されていること</a:t>
                      </a:r>
                    </a:p>
                  </a:txBody>
                  <a:tcPr marL="4235" marR="4235" marT="423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219993552"/>
                  </a:ext>
                </a:extLst>
              </a:tr>
              <a:tr h="115780">
                <a:tc gridSpan="35">
                  <a:txBody>
                    <a:bodyPr/>
                    <a:lstStyle/>
                    <a:p>
                      <a:pPr algn="l" fontAlgn="t">
                        <a:buNone/>
                      </a:pP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支援内容</a:t>
                      </a: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4235" marR="4235" marT="423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12938750"/>
                  </a:ext>
                </a:extLst>
              </a:tr>
              <a:tr h="226435">
                <a:tc gridSpan="35">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②　在宅利用者の支援にあたり、１日２回は連絡、助言又は進捗状況の確認等の支援が行われ、日報を作成すること。</a:t>
                      </a:r>
                    </a:p>
                  </a:txBody>
                  <a:tcPr marL="4235" marR="4235" marT="423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70969993"/>
                  </a:ext>
                </a:extLst>
              </a:tr>
              <a:tr h="184493">
                <a:tc gridSpan="6">
                  <a:txBody>
                    <a:bodyPr/>
                    <a:lstStyle/>
                    <a:p>
                      <a:pPr algn="l" fontAlgn="ctr">
                        <a:buNone/>
                      </a:pPr>
                      <a:r>
                        <a:rPr lang="en-US" altLang="zh-TW" sz="600" b="0" i="0" u="none" strike="noStrike">
                          <a:solidFill>
                            <a:srgbClr val="000000"/>
                          </a:solidFill>
                          <a:effectLst/>
                          <a:latin typeface="BIZ UDPゴシック" panose="020B0400000000000000" pitchFamily="50" charset="-128"/>
                          <a:ea typeface="BIZ UDPゴシック" panose="020B0400000000000000" pitchFamily="50" charset="-128"/>
                        </a:rPr>
                        <a:t>【</a:t>
                      </a:r>
                      <a:r>
                        <a:rPr lang="zh-TW" altLang="en-US" sz="600" b="0" i="0" u="none" strike="noStrike">
                          <a:solidFill>
                            <a:srgbClr val="000000"/>
                          </a:solidFill>
                          <a:effectLst/>
                          <a:latin typeface="BIZ UDPゴシック" panose="020B0400000000000000" pitchFamily="50" charset="-128"/>
                          <a:ea typeface="BIZ UDPゴシック" panose="020B0400000000000000" pitchFamily="50" charset="-128"/>
                        </a:rPr>
                        <a:t>出退勤時間</a:t>
                      </a:r>
                      <a:r>
                        <a:rPr lang="en-US" altLang="zh-TW" sz="600" b="0" i="0" u="none" strike="noStrike">
                          <a:solidFill>
                            <a:srgbClr val="000000"/>
                          </a:solidFill>
                          <a:effectLst/>
                          <a:latin typeface="BIZ UDPゴシック" panose="020B0400000000000000" pitchFamily="50" charset="-128"/>
                          <a:ea typeface="BIZ UDPゴシック" panose="020B0400000000000000" pitchFamily="50" charset="-128"/>
                        </a:rPr>
                        <a:t>】</a:t>
                      </a:r>
                      <a:r>
                        <a:rPr lang="zh-TW"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　　　　：　　　　～　　　　：　　　　　　）</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l" fontAlgn="ctr">
                        <a:buNone/>
                      </a:pP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作業時間</a:t>
                      </a: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　　　　　～　　　：　　　　　　　）</a:t>
                      </a:r>
                    </a:p>
                  </a:txBody>
                  <a:tcPr marL="4235" marR="4235" marT="4235" marB="0" anchor="ctr">
                    <a:lnL>
                      <a:noFill/>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45469437"/>
                  </a:ext>
                </a:extLst>
              </a:tr>
              <a:tr h="240864">
                <a:tc gridSpan="9">
                  <a:txBody>
                    <a:bodyPr/>
                    <a:lstStyle/>
                    <a:p>
                      <a:pPr algn="l" fontAlgn="ctr">
                        <a:buNone/>
                      </a:pP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出退勤時間の管理方法</a:t>
                      </a: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6">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423542870"/>
                  </a:ext>
                </a:extLst>
              </a:tr>
              <a:tr h="240864">
                <a:tc gridSpan="9">
                  <a:txBody>
                    <a:bodyPr/>
                    <a:lstStyle/>
                    <a:p>
                      <a:pPr algn="l" fontAlgn="ctr">
                        <a:buNone/>
                      </a:pP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作業時間の把握方法</a:t>
                      </a: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6">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256911735"/>
                  </a:ext>
                </a:extLst>
              </a:tr>
              <a:tr h="337089">
                <a:tc gridSpan="35">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③　緊急時の対応ができること。緊急事態が発生した際には当該事業所の職員が速やかに利用者の元へ駆けつけ、緊　急時の対応が実施できる体制を整備していること。　</a:t>
                      </a: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※1</a:t>
                      </a: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時間以内で駆け付けられる範囲とすること。</a:t>
                      </a:r>
                    </a:p>
                  </a:txBody>
                  <a:tcPr marL="4235" marR="4235" marT="423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97335497"/>
                  </a:ext>
                </a:extLst>
              </a:tr>
              <a:tr h="128119">
                <a:tc gridSpan="35">
                  <a:txBody>
                    <a:bodyPr/>
                    <a:lstStyle/>
                    <a:p>
                      <a:pPr algn="l" fontAlgn="t">
                        <a:buNone/>
                      </a:pP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緊急時のときの対応方法</a:t>
                      </a: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（対応時間、緊急連絡先、手段、方法など）</a:t>
                      </a:r>
                    </a:p>
                  </a:txBody>
                  <a:tcPr marL="4235" marR="4235" marT="423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747807278"/>
                  </a:ext>
                </a:extLst>
              </a:tr>
              <a:tr h="115780">
                <a:tc gridSpan="35">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597897814"/>
                  </a:ext>
                </a:extLst>
              </a:tr>
              <a:tr h="226435">
                <a:tc gridSpan="35">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④　在宅利用者が作業活動、訓練等を行う上で疑義が生じた際の照会等に対し、随時、訪問や連絡による必要な支援が提供できる体制を確保していること。</a:t>
                      </a:r>
                    </a:p>
                  </a:txBody>
                  <a:tcPr marL="4235" marR="4235" marT="423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9835278"/>
                  </a:ext>
                </a:extLst>
              </a:tr>
              <a:tr h="153743">
                <a:tc gridSpan="5">
                  <a:txBody>
                    <a:bodyPr/>
                    <a:lstStyle/>
                    <a:p>
                      <a:pPr algn="l" fontAlgn="ctr">
                        <a:buNone/>
                      </a:pP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連絡方法</a:t>
                      </a: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4235" marR="4235" marT="4235"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gridSpan="3">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電話</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gridSpan="3">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訪問</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gridSpan="5">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テレビ電話</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gridSpan="3">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その他</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gridSpan="9">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08302632"/>
                  </a:ext>
                </a:extLst>
              </a:tr>
              <a:tr h="226435">
                <a:tc gridSpan="12">
                  <a:txBody>
                    <a:bodyPr/>
                    <a:lstStyle/>
                    <a:p>
                      <a:pPr algn="l" fontAlgn="ctr">
                        <a:buNone/>
                      </a:pP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支援者が行う具体的な支援内容</a:t>
                      </a: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4235" marR="4235" marT="4235"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3045394937"/>
                  </a:ext>
                </a:extLst>
              </a:tr>
              <a:tr h="115780">
                <a:tc gridSpan="35">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538274590"/>
                  </a:ext>
                </a:extLst>
              </a:tr>
              <a:tr h="226435">
                <a:tc gridSpan="35">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⑤　職員による訪問又は利用者の通所又は電話・パソコン等のＩＣＴ機器の活用により、評価等を１週間につき１回以上行う体制を整えていること。</a:t>
                      </a:r>
                    </a:p>
                  </a:txBody>
                  <a:tcPr marL="4235" marR="4235" marT="423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82252385"/>
                  </a:ext>
                </a:extLst>
              </a:tr>
              <a:tr h="153743">
                <a:tc gridSpan="5">
                  <a:txBody>
                    <a:bodyPr/>
                    <a:lstStyle/>
                    <a:p>
                      <a:pPr algn="l" fontAlgn="ctr">
                        <a:buNone/>
                      </a:pP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評価方法</a:t>
                      </a: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4235" marR="4235" marT="4235"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gridSpan="3">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通所</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gridSpan="3">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訪問</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gridSpan="5">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□その他</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5">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812693429"/>
                  </a:ext>
                </a:extLst>
              </a:tr>
              <a:tr h="143495">
                <a:tc gridSpan="5">
                  <a:txBody>
                    <a:bodyPr/>
                    <a:lstStyle/>
                    <a:p>
                      <a:pPr algn="l" fontAlgn="ctr">
                        <a:buNone/>
                      </a:pP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対応内容</a:t>
                      </a: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4235" marR="4235" marT="4235"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noFill/>
                  </a:tcPr>
                </a:tc>
                <a:extLst>
                  <a:ext uri="{0D108BD9-81ED-4DB2-BD59-A6C34878D82A}">
                    <a16:rowId xmlns:a16="http://schemas.microsoft.com/office/drawing/2014/main" val="3608507238"/>
                  </a:ext>
                </a:extLst>
              </a:tr>
              <a:tr h="115780">
                <a:tc gridSpan="35">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86751055"/>
                  </a:ext>
                </a:extLst>
              </a:tr>
              <a:tr h="226435">
                <a:tc gridSpan="35">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⑥　在宅利用者については原則として１か月に１回は事業所職員による訪問又は在宅利用者による通所により在宅利用者の居宅又は事業所内において訓練目標に対する達成度の評価を行っていること。</a:t>
                      </a:r>
                    </a:p>
                  </a:txBody>
                  <a:tcPr marL="4235" marR="4235" marT="423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522894778"/>
                  </a:ext>
                </a:extLst>
              </a:tr>
              <a:tr h="153743">
                <a:tc gridSpan="5">
                  <a:txBody>
                    <a:bodyPr/>
                    <a:lstStyle/>
                    <a:p>
                      <a:pPr algn="l" fontAlgn="ctr">
                        <a:buNone/>
                      </a:pP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評価方法</a:t>
                      </a: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4235" marR="4235" marT="4235"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gridSpan="3">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通所</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gridSpan="3">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訪問</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gridSpan="5">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nchor="ctr">
                    <a:lnL>
                      <a:noFill/>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687895020"/>
                  </a:ext>
                </a:extLst>
              </a:tr>
              <a:tr h="143495">
                <a:tc gridSpan="5">
                  <a:txBody>
                    <a:bodyPr/>
                    <a:lstStyle/>
                    <a:p>
                      <a:pPr algn="l" fontAlgn="ctr">
                        <a:buNone/>
                      </a:pP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対応内容</a:t>
                      </a: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4235" marR="4235" marT="4235"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lnL>
                      <a:noFill/>
                    </a:lnL>
                    <a:lnR>
                      <a:noFill/>
                    </a:lnR>
                    <a:lnT w="6350" cap="flat" cmpd="sng" algn="ctr">
                      <a:solidFill>
                        <a:srgbClr val="000000"/>
                      </a:solidFill>
                      <a:prstDash val="dot"/>
                      <a:round/>
                      <a:headEnd type="none" w="med" len="med"/>
                      <a:tailEnd type="none" w="med" len="med"/>
                    </a:lnT>
                    <a:lnB>
                      <a:noFill/>
                    </a:lnB>
                    <a:noFill/>
                  </a:tcPr>
                </a:tc>
                <a:tc>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a:noFill/>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noFill/>
                  </a:tcPr>
                </a:tc>
                <a:extLst>
                  <a:ext uri="{0D108BD9-81ED-4DB2-BD59-A6C34878D82A}">
                    <a16:rowId xmlns:a16="http://schemas.microsoft.com/office/drawing/2014/main" val="2371494730"/>
                  </a:ext>
                </a:extLst>
              </a:tr>
              <a:tr h="115780">
                <a:tc gridSpan="35">
                  <a:txBody>
                    <a:bodyPr/>
                    <a:lstStyle/>
                    <a:p>
                      <a:pPr algn="l" fontAlgn="t">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235" marR="4235" marT="423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272800776"/>
                  </a:ext>
                </a:extLst>
              </a:tr>
              <a:tr h="226435">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gridSpan="34">
                  <a:txBody>
                    <a:bodyPr/>
                    <a:lstStyle/>
                    <a:p>
                      <a:pPr algn="l" fontAlgn="ctr">
                        <a:buNone/>
                      </a:pP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⑤が通所により行なわれ、あわせて⑥の評価等も行なわれた場合、⑥による通所に置き換えて差し支えない。</a:t>
                      </a:r>
                    </a:p>
                  </a:txBody>
                  <a:tcPr marL="4235" marR="4235" marT="4235" marB="0" anchor="ctr">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903965565"/>
                  </a:ext>
                </a:extLst>
              </a:tr>
              <a:tr h="115780">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w="1270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662634213"/>
                  </a:ext>
                </a:extLst>
              </a:tr>
              <a:tr h="226435">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w="12700" cap="flat" cmpd="sng" algn="ctr">
                      <a:solidFill>
                        <a:schemeClr val="tx1"/>
                      </a:solidFill>
                      <a:prstDash val="solid"/>
                      <a:round/>
                      <a:headEnd type="none" w="med" len="med"/>
                      <a:tailEnd type="none" w="med" len="med"/>
                    </a:lnL>
                    <a:lnR>
                      <a:noFill/>
                    </a:lnR>
                    <a:lnT>
                      <a:noFill/>
                    </a:lnT>
                    <a:lnB>
                      <a:noFill/>
                    </a:lnB>
                    <a:noFill/>
                  </a:tcPr>
                </a:tc>
                <a:tc gridSpan="11">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私は、上記内容に対し同意します。</a:t>
                      </a:r>
                    </a:p>
                  </a:txBody>
                  <a:tcPr marL="4235" marR="4235" marT="4235" marB="0" anchor="ctr">
                    <a:lnL>
                      <a:noFill/>
                    </a:lnL>
                    <a:lnR>
                      <a:noFill/>
                    </a:lnR>
                    <a:lnT>
                      <a:noFill/>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a:noFill/>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788956051"/>
                  </a:ext>
                </a:extLst>
              </a:tr>
              <a:tr h="327985">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noFill/>
                  </a:tcPr>
                </a:tc>
                <a:tc gridSpan="9">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令和　　　年　　　　月　　　　日</a:t>
                      </a:r>
                    </a:p>
                  </a:txBody>
                  <a:tcPr marL="4235" marR="4235" marT="4235" marB="0" anchor="ctr">
                    <a:lnL>
                      <a:noFill/>
                    </a:lnL>
                    <a:lnR>
                      <a:noFill/>
                    </a:lnR>
                    <a:lnT>
                      <a:noFill/>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chemeClr val="tx1"/>
                      </a:solidFill>
                      <a:prstDash val="solid"/>
                      <a:round/>
                      <a:headEnd type="none" w="med" len="med"/>
                      <a:tailEnd type="none" w="med" len="med"/>
                    </a:lnB>
                    <a:noFill/>
                  </a:tcPr>
                </a:tc>
                <a:tc gridSpan="16">
                  <a:txBody>
                    <a:bodyPr/>
                    <a:lstStyle/>
                    <a:p>
                      <a:pPr algn="l" fontAlgn="ctr">
                        <a:buNone/>
                      </a:pP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利用者氏名（自署）　　　　　　　　　　　　　　　　　　　　　　　</a:t>
                      </a:r>
                    </a:p>
                  </a:txBody>
                  <a:tcPr marL="4235" marR="4235" marT="4235" marB="0" anchor="ctr">
                    <a:lnL>
                      <a:noFill/>
                    </a:lnL>
                    <a:lnR>
                      <a:noFill/>
                    </a:lnR>
                    <a:lnT>
                      <a:noFill/>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4235" marR="4235" marT="4235" marB="0"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95597995"/>
                  </a:ext>
                </a:extLst>
              </a:tr>
            </a:tbl>
          </a:graphicData>
        </a:graphic>
      </p:graphicFrame>
      <p:graphicFrame>
        <p:nvGraphicFramePr>
          <p:cNvPr id="7" name="表 6">
            <a:extLst>
              <a:ext uri="{FF2B5EF4-FFF2-40B4-BE49-F238E27FC236}">
                <a16:creationId xmlns:a16="http://schemas.microsoft.com/office/drawing/2014/main" id="{20873C0D-C9CC-7B13-34BD-76507A21FFB4}"/>
              </a:ext>
            </a:extLst>
          </p:cNvPr>
          <p:cNvGraphicFramePr>
            <a:graphicFrameLocks noGrp="1"/>
          </p:cNvGraphicFramePr>
          <p:nvPr>
            <p:extLst>
              <p:ext uri="{D42A27DB-BD31-4B8C-83A1-F6EECF244321}">
                <p14:modId xmlns:p14="http://schemas.microsoft.com/office/powerpoint/2010/main" val="2414424433"/>
              </p:ext>
            </p:extLst>
          </p:nvPr>
        </p:nvGraphicFramePr>
        <p:xfrm>
          <a:off x="5989320" y="796294"/>
          <a:ext cx="5292099" cy="5949251"/>
        </p:xfrm>
        <a:graphic>
          <a:graphicData uri="http://schemas.openxmlformats.org/drawingml/2006/table">
            <a:tbl>
              <a:tblPr/>
              <a:tblGrid>
                <a:gridCol w="156121">
                  <a:extLst>
                    <a:ext uri="{9D8B030D-6E8A-4147-A177-3AD203B41FA5}">
                      <a16:colId xmlns:a16="http://schemas.microsoft.com/office/drawing/2014/main" val="4276609382"/>
                    </a:ext>
                  </a:extLst>
                </a:gridCol>
                <a:gridCol w="156121">
                  <a:extLst>
                    <a:ext uri="{9D8B030D-6E8A-4147-A177-3AD203B41FA5}">
                      <a16:colId xmlns:a16="http://schemas.microsoft.com/office/drawing/2014/main" val="1413024036"/>
                    </a:ext>
                  </a:extLst>
                </a:gridCol>
                <a:gridCol w="156121">
                  <a:extLst>
                    <a:ext uri="{9D8B030D-6E8A-4147-A177-3AD203B41FA5}">
                      <a16:colId xmlns:a16="http://schemas.microsoft.com/office/drawing/2014/main" val="474779485"/>
                    </a:ext>
                  </a:extLst>
                </a:gridCol>
                <a:gridCol w="220171">
                  <a:extLst>
                    <a:ext uri="{9D8B030D-6E8A-4147-A177-3AD203B41FA5}">
                      <a16:colId xmlns:a16="http://schemas.microsoft.com/office/drawing/2014/main" val="1496582429"/>
                    </a:ext>
                  </a:extLst>
                </a:gridCol>
                <a:gridCol w="200155">
                  <a:extLst>
                    <a:ext uri="{9D8B030D-6E8A-4147-A177-3AD203B41FA5}">
                      <a16:colId xmlns:a16="http://schemas.microsoft.com/office/drawing/2014/main" val="192998061"/>
                    </a:ext>
                  </a:extLst>
                </a:gridCol>
                <a:gridCol w="200155">
                  <a:extLst>
                    <a:ext uri="{9D8B030D-6E8A-4147-A177-3AD203B41FA5}">
                      <a16:colId xmlns:a16="http://schemas.microsoft.com/office/drawing/2014/main" val="3910297694"/>
                    </a:ext>
                  </a:extLst>
                </a:gridCol>
                <a:gridCol w="200155">
                  <a:extLst>
                    <a:ext uri="{9D8B030D-6E8A-4147-A177-3AD203B41FA5}">
                      <a16:colId xmlns:a16="http://schemas.microsoft.com/office/drawing/2014/main" val="2187332445"/>
                    </a:ext>
                  </a:extLst>
                </a:gridCol>
                <a:gridCol w="200155">
                  <a:extLst>
                    <a:ext uri="{9D8B030D-6E8A-4147-A177-3AD203B41FA5}">
                      <a16:colId xmlns:a16="http://schemas.microsoft.com/office/drawing/2014/main" val="21487626"/>
                    </a:ext>
                  </a:extLst>
                </a:gridCol>
                <a:gridCol w="200155">
                  <a:extLst>
                    <a:ext uri="{9D8B030D-6E8A-4147-A177-3AD203B41FA5}">
                      <a16:colId xmlns:a16="http://schemas.microsoft.com/office/drawing/2014/main" val="2352216687"/>
                    </a:ext>
                  </a:extLst>
                </a:gridCol>
                <a:gridCol w="200155">
                  <a:extLst>
                    <a:ext uri="{9D8B030D-6E8A-4147-A177-3AD203B41FA5}">
                      <a16:colId xmlns:a16="http://schemas.microsoft.com/office/drawing/2014/main" val="2301818702"/>
                    </a:ext>
                  </a:extLst>
                </a:gridCol>
                <a:gridCol w="200155">
                  <a:extLst>
                    <a:ext uri="{9D8B030D-6E8A-4147-A177-3AD203B41FA5}">
                      <a16:colId xmlns:a16="http://schemas.microsoft.com/office/drawing/2014/main" val="2578023011"/>
                    </a:ext>
                  </a:extLst>
                </a:gridCol>
                <a:gridCol w="200155">
                  <a:extLst>
                    <a:ext uri="{9D8B030D-6E8A-4147-A177-3AD203B41FA5}">
                      <a16:colId xmlns:a16="http://schemas.microsoft.com/office/drawing/2014/main" val="856249383"/>
                    </a:ext>
                  </a:extLst>
                </a:gridCol>
                <a:gridCol w="200155">
                  <a:extLst>
                    <a:ext uri="{9D8B030D-6E8A-4147-A177-3AD203B41FA5}">
                      <a16:colId xmlns:a16="http://schemas.microsoft.com/office/drawing/2014/main" val="249338617"/>
                    </a:ext>
                  </a:extLst>
                </a:gridCol>
                <a:gridCol w="200155">
                  <a:extLst>
                    <a:ext uri="{9D8B030D-6E8A-4147-A177-3AD203B41FA5}">
                      <a16:colId xmlns:a16="http://schemas.microsoft.com/office/drawing/2014/main" val="3981902577"/>
                    </a:ext>
                  </a:extLst>
                </a:gridCol>
                <a:gridCol w="200155">
                  <a:extLst>
                    <a:ext uri="{9D8B030D-6E8A-4147-A177-3AD203B41FA5}">
                      <a16:colId xmlns:a16="http://schemas.microsoft.com/office/drawing/2014/main" val="1172253889"/>
                    </a:ext>
                  </a:extLst>
                </a:gridCol>
                <a:gridCol w="200155">
                  <a:extLst>
                    <a:ext uri="{9D8B030D-6E8A-4147-A177-3AD203B41FA5}">
                      <a16:colId xmlns:a16="http://schemas.microsoft.com/office/drawing/2014/main" val="3178257303"/>
                    </a:ext>
                  </a:extLst>
                </a:gridCol>
                <a:gridCol w="200155">
                  <a:extLst>
                    <a:ext uri="{9D8B030D-6E8A-4147-A177-3AD203B41FA5}">
                      <a16:colId xmlns:a16="http://schemas.microsoft.com/office/drawing/2014/main" val="3570842795"/>
                    </a:ext>
                  </a:extLst>
                </a:gridCol>
                <a:gridCol w="200155">
                  <a:extLst>
                    <a:ext uri="{9D8B030D-6E8A-4147-A177-3AD203B41FA5}">
                      <a16:colId xmlns:a16="http://schemas.microsoft.com/office/drawing/2014/main" val="3269960688"/>
                    </a:ext>
                  </a:extLst>
                </a:gridCol>
                <a:gridCol w="200155">
                  <a:extLst>
                    <a:ext uri="{9D8B030D-6E8A-4147-A177-3AD203B41FA5}">
                      <a16:colId xmlns:a16="http://schemas.microsoft.com/office/drawing/2014/main" val="1626485111"/>
                    </a:ext>
                  </a:extLst>
                </a:gridCol>
                <a:gridCol w="200155">
                  <a:extLst>
                    <a:ext uri="{9D8B030D-6E8A-4147-A177-3AD203B41FA5}">
                      <a16:colId xmlns:a16="http://schemas.microsoft.com/office/drawing/2014/main" val="1684504618"/>
                    </a:ext>
                  </a:extLst>
                </a:gridCol>
                <a:gridCol w="200155">
                  <a:extLst>
                    <a:ext uri="{9D8B030D-6E8A-4147-A177-3AD203B41FA5}">
                      <a16:colId xmlns:a16="http://schemas.microsoft.com/office/drawing/2014/main" val="2106151574"/>
                    </a:ext>
                  </a:extLst>
                </a:gridCol>
                <a:gridCol w="200155">
                  <a:extLst>
                    <a:ext uri="{9D8B030D-6E8A-4147-A177-3AD203B41FA5}">
                      <a16:colId xmlns:a16="http://schemas.microsoft.com/office/drawing/2014/main" val="3570884427"/>
                    </a:ext>
                  </a:extLst>
                </a:gridCol>
                <a:gridCol w="200155">
                  <a:extLst>
                    <a:ext uri="{9D8B030D-6E8A-4147-A177-3AD203B41FA5}">
                      <a16:colId xmlns:a16="http://schemas.microsoft.com/office/drawing/2014/main" val="2564953699"/>
                    </a:ext>
                  </a:extLst>
                </a:gridCol>
                <a:gridCol w="200155">
                  <a:extLst>
                    <a:ext uri="{9D8B030D-6E8A-4147-A177-3AD203B41FA5}">
                      <a16:colId xmlns:a16="http://schemas.microsoft.com/office/drawing/2014/main" val="36497888"/>
                    </a:ext>
                  </a:extLst>
                </a:gridCol>
                <a:gridCol w="200155">
                  <a:extLst>
                    <a:ext uri="{9D8B030D-6E8A-4147-A177-3AD203B41FA5}">
                      <a16:colId xmlns:a16="http://schemas.microsoft.com/office/drawing/2014/main" val="834738624"/>
                    </a:ext>
                  </a:extLst>
                </a:gridCol>
                <a:gridCol w="200155">
                  <a:extLst>
                    <a:ext uri="{9D8B030D-6E8A-4147-A177-3AD203B41FA5}">
                      <a16:colId xmlns:a16="http://schemas.microsoft.com/office/drawing/2014/main" val="3631411078"/>
                    </a:ext>
                  </a:extLst>
                </a:gridCol>
                <a:gridCol w="200155">
                  <a:extLst>
                    <a:ext uri="{9D8B030D-6E8A-4147-A177-3AD203B41FA5}">
                      <a16:colId xmlns:a16="http://schemas.microsoft.com/office/drawing/2014/main" val="2932650114"/>
                    </a:ext>
                  </a:extLst>
                </a:gridCol>
              </a:tblGrid>
              <a:tr h="240613">
                <a:tc gridSpan="3">
                  <a:txBody>
                    <a:bodyPr/>
                    <a:lstStyle/>
                    <a:p>
                      <a:pPr algn="l" fontAlgn="ctr">
                        <a:buNone/>
                      </a:pP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様式２</a:t>
                      </a:r>
                      <a:r>
                        <a:rPr lang="en-US" altLang="ja-JP" sz="6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3296" marR="3296" marT="3296"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no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5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noFill/>
                  </a:tcPr>
                </a:tc>
                <a:extLst>
                  <a:ext uri="{0D108BD9-81ED-4DB2-BD59-A6C34878D82A}">
                    <a16:rowId xmlns:a16="http://schemas.microsoft.com/office/drawing/2014/main" val="3563857266"/>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683655478"/>
                  </a:ext>
                </a:extLst>
              </a:tr>
              <a:tr h="122417">
                <a:tc gridSpan="27">
                  <a:txBody>
                    <a:bodyPr/>
                    <a:lstStyle/>
                    <a:p>
                      <a:pPr algn="ctr" fontAlgn="ctr">
                        <a:buNone/>
                      </a:pP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在宅における訓練、作業等の概要</a:t>
                      </a:r>
                    </a:p>
                  </a:txBody>
                  <a:tcPr marL="3296" marR="3296" marT="329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48327859"/>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344127612"/>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rowSpan="2" gridSpan="3">
                  <a:txBody>
                    <a:bodyPr/>
                    <a:lstStyle/>
                    <a:p>
                      <a:pPr algn="ctr"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事業所</a:t>
                      </a:r>
                    </a:p>
                  </a:txBody>
                  <a:tcPr marL="3296" marR="3296" marT="329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hMerge="1">
                  <a:txBody>
                    <a:bodyPr/>
                    <a:lstStyle/>
                    <a:p>
                      <a:endParaRPr kumimoji="1" lang="ja-JP" altLang="en-US"/>
                    </a:p>
                  </a:txBody>
                  <a:tcPr/>
                </a:tc>
                <a:tc rowSpan="2" hMerge="1">
                  <a:txBody>
                    <a:bodyPr/>
                    <a:lstStyle/>
                    <a:p>
                      <a:endParaRPr kumimoji="1" lang="ja-JP" altLang="en-US"/>
                    </a:p>
                  </a:txBody>
                  <a:tcPr/>
                </a:tc>
                <a:tc rowSpan="2" gridSpan="22">
                  <a:txBody>
                    <a:bodyPr/>
                    <a:lstStyle/>
                    <a:p>
                      <a:pPr algn="ctr"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a:txBody>
                    <a:bodyPr/>
                    <a:lstStyle/>
                    <a:p>
                      <a:pPr algn="ctr"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3050106049"/>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2"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ctr"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596232710"/>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rowSpan="2" gridSpan="3">
                  <a:txBody>
                    <a:bodyPr/>
                    <a:lstStyle/>
                    <a:p>
                      <a:pPr algn="ctr"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利用者名</a:t>
                      </a:r>
                    </a:p>
                  </a:txBody>
                  <a:tcPr marL="3296" marR="3296" marT="329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hMerge="1">
                  <a:txBody>
                    <a:bodyPr/>
                    <a:lstStyle/>
                    <a:p>
                      <a:endParaRPr kumimoji="1" lang="ja-JP" altLang="en-US"/>
                    </a:p>
                  </a:txBody>
                  <a:tcPr/>
                </a:tc>
                <a:tc rowSpan="2" hMerge="1">
                  <a:txBody>
                    <a:bodyPr/>
                    <a:lstStyle/>
                    <a:p>
                      <a:endParaRPr kumimoji="1" lang="ja-JP" altLang="en-US"/>
                    </a:p>
                  </a:txBody>
                  <a:tcPr/>
                </a:tc>
                <a:tc rowSpan="2" gridSpan="9">
                  <a:txBody>
                    <a:bodyPr/>
                    <a:lstStyle/>
                    <a:p>
                      <a:pPr algn="ctr"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gridSpan="3">
                  <a:txBody>
                    <a:bodyPr/>
                    <a:lstStyle/>
                    <a:p>
                      <a:pPr algn="ctr"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サービス種類</a:t>
                      </a:r>
                    </a:p>
                  </a:txBody>
                  <a:tcPr marL="3296" marR="3296" marT="32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hMerge="1">
                  <a:txBody>
                    <a:bodyPr/>
                    <a:lstStyle/>
                    <a:p>
                      <a:endParaRPr kumimoji="1" lang="ja-JP" altLang="en-US"/>
                    </a:p>
                  </a:txBody>
                  <a:tcPr/>
                </a:tc>
                <a:tc rowSpan="2" hMerge="1">
                  <a:txBody>
                    <a:bodyPr/>
                    <a:lstStyle/>
                    <a:p>
                      <a:endParaRPr kumimoji="1" lang="ja-JP" altLang="en-US"/>
                    </a:p>
                  </a:txBody>
                  <a:tcPr/>
                </a:tc>
                <a:tc rowSpan="2" gridSpan="10">
                  <a:txBody>
                    <a:bodyPr/>
                    <a:lstStyle/>
                    <a:p>
                      <a:pPr algn="ctr"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就労移行支援・就労継続支援Ａ型・就労継続支援Ｂ型</a:t>
                      </a:r>
                    </a:p>
                  </a:txBody>
                  <a:tcPr marL="3296" marR="3296" marT="329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a:txBody>
                    <a:bodyPr/>
                    <a:lstStyle/>
                    <a:p>
                      <a:pPr algn="ctr"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527937933"/>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9"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1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ctr"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985359103"/>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a:noFill/>
                    </a:lnR>
                    <a:lnT>
                      <a:noFill/>
                    </a:lnT>
                    <a:lnB>
                      <a:noFill/>
                    </a:lnB>
                    <a:noFill/>
                  </a:tcPr>
                </a:tc>
                <a:tc>
                  <a:txBody>
                    <a:bodyPr/>
                    <a:lstStyle/>
                    <a:p>
                      <a:pPr algn="ctr"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665052916"/>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rowSpan="2" gridSpan="5">
                  <a:txBody>
                    <a:bodyPr/>
                    <a:lstStyle/>
                    <a:p>
                      <a:pPr algn="ctr" fontAlgn="ctr">
                        <a:buNone/>
                      </a:pPr>
                      <a:r>
                        <a:rPr lang="zh-TW" altLang="en-US" sz="500" b="0" i="0" u="none" strike="noStrike">
                          <a:solidFill>
                            <a:srgbClr val="000000"/>
                          </a:solidFill>
                          <a:effectLst/>
                          <a:latin typeface="BIZ UDPゴシック" panose="020B0400000000000000" pitchFamily="50" charset="-128"/>
                          <a:ea typeface="BIZ UDPゴシック" panose="020B0400000000000000" pitchFamily="50" charset="-128"/>
                        </a:rPr>
                        <a:t>訓練、作業等</a:t>
                      </a:r>
                    </a:p>
                  </a:txBody>
                  <a:tcPr marL="3296" marR="3296" marT="329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gridSpan="15">
                  <a:txBody>
                    <a:bodyPr/>
                    <a:lstStyle/>
                    <a:p>
                      <a:pPr algn="ctr" fontAlgn="ctr">
                        <a:buNone/>
                      </a:pPr>
                      <a:r>
                        <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rPr>
                        <a:t>具体的内容</a:t>
                      </a:r>
                    </a:p>
                  </a:txBody>
                  <a:tcPr marL="3296" marR="3296" marT="32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gridSpan="5">
                  <a:txBody>
                    <a:bodyPr/>
                    <a:lstStyle/>
                    <a:p>
                      <a:pPr algn="ctr" fontAlgn="ctr">
                        <a:buNone/>
                      </a:pPr>
                      <a:r>
                        <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rPr>
                        <a:t>概ねの実施時間</a:t>
                      </a:r>
                    </a:p>
                  </a:txBody>
                  <a:tcPr marL="3296" marR="3296" marT="329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416742361"/>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1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311365530"/>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630534294"/>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3822842128"/>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597320527"/>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485543248"/>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227903595"/>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705827291"/>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448996508"/>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152275004"/>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866563645"/>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699788371"/>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086498988"/>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156298854"/>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541816555"/>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062506243"/>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011510002"/>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212113948"/>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399022731"/>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3746895736"/>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994722260"/>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84061526"/>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551452583"/>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3224014603"/>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3753079817"/>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348442300"/>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363850075"/>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3079846591"/>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503255550"/>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4160737051"/>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4171150949"/>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4027941126"/>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715034894"/>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036378107"/>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3305120659"/>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036661077"/>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327163909"/>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828468197"/>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483671106"/>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114627797"/>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296" marR="3296" marT="3296"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81075212"/>
                  </a:ext>
                </a:extLst>
              </a:tr>
              <a:tr h="101798">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366036479"/>
                  </a:ext>
                </a:extLst>
              </a:tr>
              <a:tr h="199373">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a:noFill/>
                    </a:lnR>
                    <a:lnT>
                      <a:noFill/>
                    </a:lnT>
                    <a:lnB>
                      <a:noFill/>
                    </a:lnB>
                    <a:noFill/>
                  </a:tcPr>
                </a:tc>
                <a:tc gridSpan="2">
                  <a:txBody>
                    <a:bodyPr/>
                    <a:lstStyle/>
                    <a:p>
                      <a:pPr algn="l" fontAlgn="ctr">
                        <a:buNone/>
                      </a:pPr>
                      <a:r>
                        <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rPr>
                        <a:t>（備考）</a:t>
                      </a:r>
                    </a:p>
                  </a:txBody>
                  <a:tcPr marL="3296" marR="3296" marT="3296" marB="0" anchor="ctr">
                    <a:lnL>
                      <a:noFill/>
                    </a:lnL>
                    <a:lnR>
                      <a:noFill/>
                    </a:lnR>
                    <a:lnT>
                      <a:noFill/>
                    </a:lnT>
                    <a:lnB>
                      <a:noFill/>
                    </a:lnB>
                    <a:noFill/>
                  </a:tcPr>
                </a:tc>
                <a:tc hMerge="1">
                  <a:txBody>
                    <a:bodyPr/>
                    <a:lstStyle/>
                    <a:p>
                      <a:endParaRPr kumimoji="1" lang="ja-JP" altLang="en-US"/>
                    </a:p>
                  </a:txBody>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53710313"/>
                  </a:ext>
                </a:extLst>
              </a:tr>
              <a:tr h="199373">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gridSpan="15">
                  <a:txBody>
                    <a:bodyPr/>
                    <a:lstStyle/>
                    <a:p>
                      <a:pPr algn="l" fontAlgn="ctr">
                        <a:buNone/>
                      </a:pPr>
                      <a:r>
                        <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rPr>
                        <a:t>１．訓練、作業等の内容を、その項目毎に具体的に記載すること</a:t>
                      </a:r>
                    </a:p>
                  </a:txBody>
                  <a:tcPr marL="3296" marR="3296" marT="3296" marB="0" anchor="ctr">
                    <a:lnL>
                      <a:noFill/>
                    </a:lnL>
                    <a:lnR>
                      <a:noFill/>
                    </a:lnR>
                    <a:lnT>
                      <a:noFill/>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a:noFill/>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4192761136"/>
                  </a:ext>
                </a:extLst>
              </a:tr>
              <a:tr h="199373">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chemeClr val="tx1"/>
                      </a:solidFill>
                      <a:prstDash val="solid"/>
                      <a:round/>
                      <a:headEnd type="none" w="med" len="med"/>
                      <a:tailEnd type="none" w="med" len="med"/>
                    </a:lnB>
                    <a:noFill/>
                  </a:tcPr>
                </a:tc>
                <a:tc gridSpan="18">
                  <a:txBody>
                    <a:bodyPr/>
                    <a:lstStyle/>
                    <a:p>
                      <a:pPr algn="l" fontAlgn="ctr">
                        <a:buNone/>
                      </a:pPr>
                      <a:r>
                        <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rPr>
                        <a:t>２．訓練、作業等の内容が確認できるパンフレット等があれば、添付すること</a:t>
                      </a:r>
                    </a:p>
                  </a:txBody>
                  <a:tcPr marL="3296" marR="3296" marT="3296" marB="0" anchor="ctr">
                    <a:lnL>
                      <a:noFill/>
                    </a:lnL>
                    <a:lnR>
                      <a:noFill/>
                    </a:lnR>
                    <a:lnT>
                      <a:noFill/>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5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3296" marR="3296" marT="3296" marB="0"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62489378"/>
                  </a:ext>
                </a:extLst>
              </a:tr>
            </a:tbl>
          </a:graphicData>
        </a:graphic>
      </p:graphicFrame>
      <p:sp>
        <p:nvSpPr>
          <p:cNvPr id="8" name="テキスト ボックス 7">
            <a:extLst>
              <a:ext uri="{FF2B5EF4-FFF2-40B4-BE49-F238E27FC236}">
                <a16:creationId xmlns:a16="http://schemas.microsoft.com/office/drawing/2014/main" id="{8923FF0E-D23F-8A66-843A-D78309D8FA40}"/>
              </a:ext>
            </a:extLst>
          </p:cNvPr>
          <p:cNvSpPr txBox="1"/>
          <p:nvPr/>
        </p:nvSpPr>
        <p:spPr>
          <a:xfrm>
            <a:off x="1" y="0"/>
            <a:ext cx="12192000" cy="584775"/>
          </a:xfrm>
          <a:prstGeom prst="rect">
            <a:avLst/>
          </a:prstGeom>
          <a:solidFill>
            <a:srgbClr val="FBA3EC"/>
          </a:solidFill>
        </p:spPr>
        <p:txBody>
          <a:bodyPr wrap="square" rtlCol="0">
            <a:spAutoFit/>
          </a:bodyPr>
          <a:lstStyle/>
          <a:p>
            <a:pPr algn="ctr"/>
            <a:r>
              <a:rPr kumimoji="1" lang="ja-JP" altLang="en-US" sz="3200" dirty="0">
                <a:latin typeface="BIZ UDPゴシック" panose="020B0400000000000000" pitchFamily="50" charset="-128"/>
                <a:ea typeface="BIZ UDPゴシック" panose="020B0400000000000000" pitchFamily="50" charset="-128"/>
              </a:rPr>
              <a:t>提出していただく書類</a:t>
            </a:r>
          </a:p>
        </p:txBody>
      </p:sp>
    </p:spTree>
    <p:extLst>
      <p:ext uri="{BB962C8B-B14F-4D97-AF65-F5344CB8AC3E}">
        <p14:creationId xmlns:p14="http://schemas.microsoft.com/office/powerpoint/2010/main" val="19151742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48399F60-0F72-46ED-C61A-8D3E6B4BAB1F}"/>
              </a:ext>
            </a:extLst>
          </p:cNvPr>
          <p:cNvGraphicFramePr>
            <a:graphicFrameLocks noGrp="1"/>
          </p:cNvGraphicFramePr>
          <p:nvPr>
            <p:extLst>
              <p:ext uri="{D42A27DB-BD31-4B8C-83A1-F6EECF244321}">
                <p14:modId xmlns:p14="http://schemas.microsoft.com/office/powerpoint/2010/main" val="3608348365"/>
              </p:ext>
            </p:extLst>
          </p:nvPr>
        </p:nvGraphicFramePr>
        <p:xfrm>
          <a:off x="491490" y="560070"/>
          <a:ext cx="5029207" cy="5920722"/>
        </p:xfrm>
        <a:graphic>
          <a:graphicData uri="http://schemas.openxmlformats.org/drawingml/2006/table">
            <a:tbl>
              <a:tblPr/>
              <a:tblGrid>
                <a:gridCol w="148366">
                  <a:extLst>
                    <a:ext uri="{9D8B030D-6E8A-4147-A177-3AD203B41FA5}">
                      <a16:colId xmlns:a16="http://schemas.microsoft.com/office/drawing/2014/main" val="1617923581"/>
                    </a:ext>
                  </a:extLst>
                </a:gridCol>
                <a:gridCol w="148366">
                  <a:extLst>
                    <a:ext uri="{9D8B030D-6E8A-4147-A177-3AD203B41FA5}">
                      <a16:colId xmlns:a16="http://schemas.microsoft.com/office/drawing/2014/main" val="2526970973"/>
                    </a:ext>
                  </a:extLst>
                </a:gridCol>
                <a:gridCol w="148366">
                  <a:extLst>
                    <a:ext uri="{9D8B030D-6E8A-4147-A177-3AD203B41FA5}">
                      <a16:colId xmlns:a16="http://schemas.microsoft.com/office/drawing/2014/main" val="2035653977"/>
                    </a:ext>
                  </a:extLst>
                </a:gridCol>
                <a:gridCol w="209233">
                  <a:extLst>
                    <a:ext uri="{9D8B030D-6E8A-4147-A177-3AD203B41FA5}">
                      <a16:colId xmlns:a16="http://schemas.microsoft.com/office/drawing/2014/main" val="2114785467"/>
                    </a:ext>
                  </a:extLst>
                </a:gridCol>
                <a:gridCol w="190212">
                  <a:extLst>
                    <a:ext uri="{9D8B030D-6E8A-4147-A177-3AD203B41FA5}">
                      <a16:colId xmlns:a16="http://schemas.microsoft.com/office/drawing/2014/main" val="2711573869"/>
                    </a:ext>
                  </a:extLst>
                </a:gridCol>
                <a:gridCol w="190212">
                  <a:extLst>
                    <a:ext uri="{9D8B030D-6E8A-4147-A177-3AD203B41FA5}">
                      <a16:colId xmlns:a16="http://schemas.microsoft.com/office/drawing/2014/main" val="427626955"/>
                    </a:ext>
                  </a:extLst>
                </a:gridCol>
                <a:gridCol w="190212">
                  <a:extLst>
                    <a:ext uri="{9D8B030D-6E8A-4147-A177-3AD203B41FA5}">
                      <a16:colId xmlns:a16="http://schemas.microsoft.com/office/drawing/2014/main" val="3904614474"/>
                    </a:ext>
                  </a:extLst>
                </a:gridCol>
                <a:gridCol w="190212">
                  <a:extLst>
                    <a:ext uri="{9D8B030D-6E8A-4147-A177-3AD203B41FA5}">
                      <a16:colId xmlns:a16="http://schemas.microsoft.com/office/drawing/2014/main" val="968582956"/>
                    </a:ext>
                  </a:extLst>
                </a:gridCol>
                <a:gridCol w="190212">
                  <a:extLst>
                    <a:ext uri="{9D8B030D-6E8A-4147-A177-3AD203B41FA5}">
                      <a16:colId xmlns:a16="http://schemas.microsoft.com/office/drawing/2014/main" val="793724418"/>
                    </a:ext>
                  </a:extLst>
                </a:gridCol>
                <a:gridCol w="190212">
                  <a:extLst>
                    <a:ext uri="{9D8B030D-6E8A-4147-A177-3AD203B41FA5}">
                      <a16:colId xmlns:a16="http://schemas.microsoft.com/office/drawing/2014/main" val="2480636068"/>
                    </a:ext>
                  </a:extLst>
                </a:gridCol>
                <a:gridCol w="190212">
                  <a:extLst>
                    <a:ext uri="{9D8B030D-6E8A-4147-A177-3AD203B41FA5}">
                      <a16:colId xmlns:a16="http://schemas.microsoft.com/office/drawing/2014/main" val="2468916934"/>
                    </a:ext>
                  </a:extLst>
                </a:gridCol>
                <a:gridCol w="190212">
                  <a:extLst>
                    <a:ext uri="{9D8B030D-6E8A-4147-A177-3AD203B41FA5}">
                      <a16:colId xmlns:a16="http://schemas.microsoft.com/office/drawing/2014/main" val="955986263"/>
                    </a:ext>
                  </a:extLst>
                </a:gridCol>
                <a:gridCol w="190212">
                  <a:extLst>
                    <a:ext uri="{9D8B030D-6E8A-4147-A177-3AD203B41FA5}">
                      <a16:colId xmlns:a16="http://schemas.microsoft.com/office/drawing/2014/main" val="3989938857"/>
                    </a:ext>
                  </a:extLst>
                </a:gridCol>
                <a:gridCol w="190212">
                  <a:extLst>
                    <a:ext uri="{9D8B030D-6E8A-4147-A177-3AD203B41FA5}">
                      <a16:colId xmlns:a16="http://schemas.microsoft.com/office/drawing/2014/main" val="892688668"/>
                    </a:ext>
                  </a:extLst>
                </a:gridCol>
                <a:gridCol w="190212">
                  <a:extLst>
                    <a:ext uri="{9D8B030D-6E8A-4147-A177-3AD203B41FA5}">
                      <a16:colId xmlns:a16="http://schemas.microsoft.com/office/drawing/2014/main" val="3820022051"/>
                    </a:ext>
                  </a:extLst>
                </a:gridCol>
                <a:gridCol w="190212">
                  <a:extLst>
                    <a:ext uri="{9D8B030D-6E8A-4147-A177-3AD203B41FA5}">
                      <a16:colId xmlns:a16="http://schemas.microsoft.com/office/drawing/2014/main" val="119461043"/>
                    </a:ext>
                  </a:extLst>
                </a:gridCol>
                <a:gridCol w="190212">
                  <a:extLst>
                    <a:ext uri="{9D8B030D-6E8A-4147-A177-3AD203B41FA5}">
                      <a16:colId xmlns:a16="http://schemas.microsoft.com/office/drawing/2014/main" val="4069538195"/>
                    </a:ext>
                  </a:extLst>
                </a:gridCol>
                <a:gridCol w="190212">
                  <a:extLst>
                    <a:ext uri="{9D8B030D-6E8A-4147-A177-3AD203B41FA5}">
                      <a16:colId xmlns:a16="http://schemas.microsoft.com/office/drawing/2014/main" val="3032293998"/>
                    </a:ext>
                  </a:extLst>
                </a:gridCol>
                <a:gridCol w="190212">
                  <a:extLst>
                    <a:ext uri="{9D8B030D-6E8A-4147-A177-3AD203B41FA5}">
                      <a16:colId xmlns:a16="http://schemas.microsoft.com/office/drawing/2014/main" val="2240019751"/>
                    </a:ext>
                  </a:extLst>
                </a:gridCol>
                <a:gridCol w="190212">
                  <a:extLst>
                    <a:ext uri="{9D8B030D-6E8A-4147-A177-3AD203B41FA5}">
                      <a16:colId xmlns:a16="http://schemas.microsoft.com/office/drawing/2014/main" val="2079636796"/>
                    </a:ext>
                  </a:extLst>
                </a:gridCol>
                <a:gridCol w="190212">
                  <a:extLst>
                    <a:ext uri="{9D8B030D-6E8A-4147-A177-3AD203B41FA5}">
                      <a16:colId xmlns:a16="http://schemas.microsoft.com/office/drawing/2014/main" val="3061437643"/>
                    </a:ext>
                  </a:extLst>
                </a:gridCol>
                <a:gridCol w="190212">
                  <a:extLst>
                    <a:ext uri="{9D8B030D-6E8A-4147-A177-3AD203B41FA5}">
                      <a16:colId xmlns:a16="http://schemas.microsoft.com/office/drawing/2014/main" val="3562708252"/>
                    </a:ext>
                  </a:extLst>
                </a:gridCol>
                <a:gridCol w="190212">
                  <a:extLst>
                    <a:ext uri="{9D8B030D-6E8A-4147-A177-3AD203B41FA5}">
                      <a16:colId xmlns:a16="http://schemas.microsoft.com/office/drawing/2014/main" val="2511679199"/>
                    </a:ext>
                  </a:extLst>
                </a:gridCol>
                <a:gridCol w="190212">
                  <a:extLst>
                    <a:ext uri="{9D8B030D-6E8A-4147-A177-3AD203B41FA5}">
                      <a16:colId xmlns:a16="http://schemas.microsoft.com/office/drawing/2014/main" val="1787242836"/>
                    </a:ext>
                  </a:extLst>
                </a:gridCol>
                <a:gridCol w="190212">
                  <a:extLst>
                    <a:ext uri="{9D8B030D-6E8A-4147-A177-3AD203B41FA5}">
                      <a16:colId xmlns:a16="http://schemas.microsoft.com/office/drawing/2014/main" val="4249565353"/>
                    </a:ext>
                  </a:extLst>
                </a:gridCol>
                <a:gridCol w="190212">
                  <a:extLst>
                    <a:ext uri="{9D8B030D-6E8A-4147-A177-3AD203B41FA5}">
                      <a16:colId xmlns:a16="http://schemas.microsoft.com/office/drawing/2014/main" val="3621392718"/>
                    </a:ext>
                  </a:extLst>
                </a:gridCol>
                <a:gridCol w="190212">
                  <a:extLst>
                    <a:ext uri="{9D8B030D-6E8A-4147-A177-3AD203B41FA5}">
                      <a16:colId xmlns:a16="http://schemas.microsoft.com/office/drawing/2014/main" val="2172982019"/>
                    </a:ext>
                  </a:extLst>
                </a:gridCol>
              </a:tblGrid>
              <a:tr h="207725">
                <a:tc gridSpan="3">
                  <a:txBody>
                    <a:bodyPr/>
                    <a:lstStyle/>
                    <a:p>
                      <a:pPr algn="l" fontAlgn="ctr">
                        <a:buNone/>
                      </a:pPr>
                      <a:r>
                        <a:rPr lang="en-US" altLang="ja-JP" sz="5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500" b="0" i="0" u="none" strike="noStrike">
                          <a:solidFill>
                            <a:srgbClr val="000000"/>
                          </a:solidFill>
                          <a:effectLst/>
                          <a:latin typeface="BIZ UDPゴシック" panose="020B0400000000000000" pitchFamily="50" charset="-128"/>
                          <a:ea typeface="BIZ UDPゴシック" panose="020B0400000000000000" pitchFamily="50" charset="-128"/>
                        </a:rPr>
                        <a:t>様式３</a:t>
                      </a:r>
                      <a:r>
                        <a:rPr lang="en-US" altLang="ja-JP" sz="5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2714" marR="2714" marT="2714"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no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noFill/>
                  </a:tcPr>
                </a:tc>
                <a:extLst>
                  <a:ext uri="{0D108BD9-81ED-4DB2-BD59-A6C34878D82A}">
                    <a16:rowId xmlns:a16="http://schemas.microsoft.com/office/drawing/2014/main" val="196876700"/>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3854603181"/>
                  </a:ext>
                </a:extLst>
              </a:tr>
              <a:tr h="112691">
                <a:tc gridSpan="27">
                  <a:txBody>
                    <a:bodyPr/>
                    <a:lstStyle/>
                    <a:p>
                      <a:pPr algn="ctr" fontAlgn="ctr">
                        <a:buNone/>
                      </a:pPr>
                      <a:r>
                        <a:rPr lang="ja-JP" altLang="en-US" sz="500" b="1" i="0" u="none" strike="noStrike">
                          <a:solidFill>
                            <a:srgbClr val="000000"/>
                          </a:solidFill>
                          <a:effectLst/>
                          <a:latin typeface="BIZ UDPゴシック" panose="020B0400000000000000" pitchFamily="50" charset="-128"/>
                          <a:ea typeface="BIZ UDPゴシック" panose="020B0400000000000000" pitchFamily="50" charset="-128"/>
                        </a:rPr>
                        <a:t>在宅利用にあたっての理由書</a:t>
                      </a:r>
                    </a:p>
                  </a:txBody>
                  <a:tcPr marL="2714" marR="2714" marT="2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418076391"/>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3878980379"/>
                  </a:ext>
                </a:extLst>
              </a:tr>
              <a:tr h="85427">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rowSpan="2" gridSpan="3">
                  <a:txBody>
                    <a:bodyPr/>
                    <a:lstStyle/>
                    <a:p>
                      <a:pPr algn="ctr"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事業所</a:t>
                      </a:r>
                    </a:p>
                  </a:txBody>
                  <a:tcPr marL="2714" marR="2714" marT="271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hMerge="1">
                  <a:txBody>
                    <a:bodyPr/>
                    <a:lstStyle/>
                    <a:p>
                      <a:endParaRPr kumimoji="1" lang="ja-JP" altLang="en-US"/>
                    </a:p>
                  </a:txBody>
                  <a:tcPr/>
                </a:tc>
                <a:tc rowSpan="2" hMerge="1">
                  <a:txBody>
                    <a:bodyPr/>
                    <a:lstStyle/>
                    <a:p>
                      <a:endParaRPr kumimoji="1" lang="ja-JP" altLang="en-US"/>
                    </a:p>
                  </a:txBody>
                  <a:tcPr/>
                </a:tc>
                <a:tc rowSpan="2" gridSpan="22">
                  <a:txBody>
                    <a:bodyPr/>
                    <a:lstStyle/>
                    <a:p>
                      <a:pPr algn="ctr"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a:txBody>
                    <a:bodyPr/>
                    <a:lstStyle/>
                    <a:p>
                      <a:pPr algn="ctr"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3221382320"/>
                  </a:ext>
                </a:extLst>
              </a:tr>
              <a:tr h="85427">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2"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ctr"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577973142"/>
                  </a:ext>
                </a:extLst>
              </a:tr>
              <a:tr h="85427">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rowSpan="2" gridSpan="3">
                  <a:txBody>
                    <a:bodyPr/>
                    <a:lstStyle/>
                    <a:p>
                      <a:pPr algn="ctr"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利用者名</a:t>
                      </a:r>
                    </a:p>
                  </a:txBody>
                  <a:tcPr marL="2714" marR="2714" marT="271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hMerge="1">
                  <a:txBody>
                    <a:bodyPr/>
                    <a:lstStyle/>
                    <a:p>
                      <a:endParaRPr kumimoji="1" lang="ja-JP" altLang="en-US"/>
                    </a:p>
                  </a:txBody>
                  <a:tcPr/>
                </a:tc>
                <a:tc rowSpan="2" hMerge="1">
                  <a:txBody>
                    <a:bodyPr/>
                    <a:lstStyle/>
                    <a:p>
                      <a:endParaRPr kumimoji="1" lang="ja-JP" altLang="en-US"/>
                    </a:p>
                  </a:txBody>
                  <a:tcPr/>
                </a:tc>
                <a:tc rowSpan="2" gridSpan="9">
                  <a:txBody>
                    <a:bodyPr/>
                    <a:lstStyle/>
                    <a:p>
                      <a:pPr algn="ctr"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gridSpan="3">
                  <a:txBody>
                    <a:bodyPr/>
                    <a:lstStyle/>
                    <a:p>
                      <a:pPr algn="ctr"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サービス種類</a:t>
                      </a:r>
                    </a:p>
                  </a:txBody>
                  <a:tcPr marL="2714" marR="2714" marT="2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hMerge="1">
                  <a:txBody>
                    <a:bodyPr/>
                    <a:lstStyle/>
                    <a:p>
                      <a:endParaRPr kumimoji="1" lang="ja-JP" altLang="en-US"/>
                    </a:p>
                  </a:txBody>
                  <a:tcPr/>
                </a:tc>
                <a:tc rowSpan="2" hMerge="1">
                  <a:txBody>
                    <a:bodyPr/>
                    <a:lstStyle/>
                    <a:p>
                      <a:endParaRPr kumimoji="1" lang="ja-JP" altLang="en-US"/>
                    </a:p>
                  </a:txBody>
                  <a:tcPr/>
                </a:tc>
                <a:tc rowSpan="2" gridSpan="10">
                  <a:txBody>
                    <a:bodyPr/>
                    <a:lstStyle/>
                    <a:p>
                      <a:pPr algn="ctr"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就労移行支援・就労継続支援Ａ型・就労継続支援Ｂ型</a:t>
                      </a:r>
                    </a:p>
                  </a:txBody>
                  <a:tcPr marL="2714" marR="2714" marT="271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a:txBody>
                    <a:bodyPr/>
                    <a:lstStyle/>
                    <a:p>
                      <a:pPr algn="ctr"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4160308366"/>
                  </a:ext>
                </a:extLst>
              </a:tr>
              <a:tr h="85427">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9"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1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ctr"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947720986"/>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a:noFill/>
                    </a:lnR>
                    <a:lnT>
                      <a:noFill/>
                    </a:lnT>
                    <a:lnB>
                      <a:noFill/>
                    </a:lnB>
                    <a:noFill/>
                  </a:tcPr>
                </a:tc>
                <a:tc>
                  <a:txBody>
                    <a:bodyPr/>
                    <a:lstStyle/>
                    <a:p>
                      <a:pPr algn="ctr"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3103587613"/>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rowSpan="18" gridSpan="5">
                  <a:txBody>
                    <a:bodyPr/>
                    <a:lstStyle/>
                    <a:p>
                      <a:pPr algn="ctr"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通所が困難で在宅就労が適当である　理由</a:t>
                      </a:r>
                    </a:p>
                  </a:txBody>
                  <a:tcPr marL="2714" marR="2714" marT="27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18" hMerge="1">
                  <a:txBody>
                    <a:bodyPr/>
                    <a:lstStyle/>
                    <a:p>
                      <a:endParaRPr kumimoji="1" lang="ja-JP" altLang="en-US"/>
                    </a:p>
                  </a:txBody>
                  <a:tcPr/>
                </a:tc>
                <a:tc rowSpan="18" hMerge="1">
                  <a:txBody>
                    <a:bodyPr/>
                    <a:lstStyle/>
                    <a:p>
                      <a:endParaRPr kumimoji="1" lang="ja-JP" altLang="en-US"/>
                    </a:p>
                  </a:txBody>
                  <a:tcPr/>
                </a:tc>
                <a:tc rowSpan="18" hMerge="1">
                  <a:txBody>
                    <a:bodyPr/>
                    <a:lstStyle/>
                    <a:p>
                      <a:endParaRPr kumimoji="1" lang="ja-JP" altLang="en-US"/>
                    </a:p>
                  </a:txBody>
                  <a:tcPr/>
                </a:tc>
                <a:tc rowSpan="18" hMerge="1">
                  <a:txBody>
                    <a:bodyPr/>
                    <a:lstStyle/>
                    <a:p>
                      <a:endParaRPr kumimoji="1" lang="ja-JP" altLang="en-US"/>
                    </a:p>
                  </a:txBody>
                  <a:tcPr/>
                </a:tc>
                <a:tc gridSpan="20">
                  <a:txBody>
                    <a:bodyPr/>
                    <a:lstStyle/>
                    <a:p>
                      <a:pPr algn="l" fontAlgn="ctr">
                        <a:buNone/>
                      </a:pPr>
                      <a:r>
                        <a:rPr lang="en-US" altLang="ja-JP" sz="4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利用者の病状及び心身の状況なども記載してください</a:t>
                      </a:r>
                      <a:r>
                        <a:rPr lang="en-US" altLang="ja-JP" sz="4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2714" marR="2714" marT="27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620375700"/>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rowSpan="17" gridSpan="20">
                  <a:txBody>
                    <a:bodyPr/>
                    <a:lstStyle/>
                    <a:p>
                      <a:pPr algn="l" fontAlgn="t">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rowSpan="17" hMerge="1">
                  <a:txBody>
                    <a:bodyPr/>
                    <a:lstStyle/>
                    <a:p>
                      <a:endParaRPr kumimoji="1" lang="ja-JP" altLang="en-US"/>
                    </a:p>
                  </a:txBody>
                  <a:tcPr/>
                </a:tc>
                <a:tc rowSpan="17" hMerge="1">
                  <a:txBody>
                    <a:bodyPr/>
                    <a:lstStyle/>
                    <a:p>
                      <a:endParaRPr kumimoji="1" lang="ja-JP" altLang="en-US"/>
                    </a:p>
                  </a:txBody>
                  <a:tcPr/>
                </a:tc>
                <a:tc rowSpan="17" hMerge="1">
                  <a:txBody>
                    <a:bodyPr/>
                    <a:lstStyle/>
                    <a:p>
                      <a:endParaRPr kumimoji="1" lang="ja-JP" altLang="en-US"/>
                    </a:p>
                  </a:txBody>
                  <a:tcPr/>
                </a:tc>
                <a:tc rowSpan="17" hMerge="1">
                  <a:txBody>
                    <a:bodyPr/>
                    <a:lstStyle/>
                    <a:p>
                      <a:endParaRPr kumimoji="1" lang="ja-JP" altLang="en-US"/>
                    </a:p>
                  </a:txBody>
                  <a:tcPr/>
                </a:tc>
                <a:tc rowSpan="17" hMerge="1">
                  <a:txBody>
                    <a:bodyPr/>
                    <a:lstStyle/>
                    <a:p>
                      <a:endParaRPr kumimoji="1" lang="ja-JP" altLang="en-US"/>
                    </a:p>
                  </a:txBody>
                  <a:tcPr/>
                </a:tc>
                <a:tc rowSpan="17" hMerge="1">
                  <a:txBody>
                    <a:bodyPr/>
                    <a:lstStyle/>
                    <a:p>
                      <a:endParaRPr kumimoji="1" lang="ja-JP" altLang="en-US"/>
                    </a:p>
                  </a:txBody>
                  <a:tcPr/>
                </a:tc>
                <a:tc rowSpan="17" hMerge="1">
                  <a:txBody>
                    <a:bodyPr/>
                    <a:lstStyle/>
                    <a:p>
                      <a:endParaRPr kumimoji="1" lang="ja-JP" altLang="en-US"/>
                    </a:p>
                  </a:txBody>
                  <a:tcPr/>
                </a:tc>
                <a:tc rowSpan="17" hMerge="1">
                  <a:txBody>
                    <a:bodyPr/>
                    <a:lstStyle/>
                    <a:p>
                      <a:endParaRPr kumimoji="1" lang="ja-JP" altLang="en-US"/>
                    </a:p>
                  </a:txBody>
                  <a:tcPr/>
                </a:tc>
                <a:tc rowSpan="17" hMerge="1">
                  <a:txBody>
                    <a:bodyPr/>
                    <a:lstStyle/>
                    <a:p>
                      <a:endParaRPr kumimoji="1" lang="ja-JP" altLang="en-US"/>
                    </a:p>
                  </a:txBody>
                  <a:tcPr/>
                </a:tc>
                <a:tc rowSpan="17" hMerge="1">
                  <a:txBody>
                    <a:bodyPr/>
                    <a:lstStyle/>
                    <a:p>
                      <a:endParaRPr kumimoji="1" lang="ja-JP" altLang="en-US"/>
                    </a:p>
                  </a:txBody>
                  <a:tcPr/>
                </a:tc>
                <a:tc rowSpan="17" hMerge="1">
                  <a:txBody>
                    <a:bodyPr/>
                    <a:lstStyle/>
                    <a:p>
                      <a:endParaRPr kumimoji="1" lang="ja-JP" altLang="en-US"/>
                    </a:p>
                  </a:txBody>
                  <a:tcPr/>
                </a:tc>
                <a:tc rowSpan="17" hMerge="1">
                  <a:txBody>
                    <a:bodyPr/>
                    <a:lstStyle/>
                    <a:p>
                      <a:endParaRPr kumimoji="1" lang="ja-JP" altLang="en-US"/>
                    </a:p>
                  </a:txBody>
                  <a:tcPr/>
                </a:tc>
                <a:tc rowSpan="17" hMerge="1">
                  <a:txBody>
                    <a:bodyPr/>
                    <a:lstStyle/>
                    <a:p>
                      <a:endParaRPr kumimoji="1" lang="ja-JP" altLang="en-US"/>
                    </a:p>
                  </a:txBody>
                  <a:tcPr/>
                </a:tc>
                <a:tc rowSpan="17" hMerge="1">
                  <a:txBody>
                    <a:bodyPr/>
                    <a:lstStyle/>
                    <a:p>
                      <a:endParaRPr kumimoji="1" lang="ja-JP" altLang="en-US"/>
                    </a:p>
                  </a:txBody>
                  <a:tcPr/>
                </a:tc>
                <a:tc rowSpan="17" hMerge="1">
                  <a:txBody>
                    <a:bodyPr/>
                    <a:lstStyle/>
                    <a:p>
                      <a:endParaRPr kumimoji="1" lang="ja-JP" altLang="en-US"/>
                    </a:p>
                  </a:txBody>
                  <a:tcPr/>
                </a:tc>
                <a:tc rowSpan="17" hMerge="1">
                  <a:txBody>
                    <a:bodyPr/>
                    <a:lstStyle/>
                    <a:p>
                      <a:endParaRPr kumimoji="1" lang="ja-JP" altLang="en-US"/>
                    </a:p>
                  </a:txBody>
                  <a:tcPr/>
                </a:tc>
                <a:tc rowSpan="17" hMerge="1">
                  <a:txBody>
                    <a:bodyPr/>
                    <a:lstStyle/>
                    <a:p>
                      <a:endParaRPr kumimoji="1" lang="ja-JP" altLang="en-US"/>
                    </a:p>
                  </a:txBody>
                  <a:tcPr/>
                </a:tc>
                <a:tc rowSpan="17" hMerge="1">
                  <a:txBody>
                    <a:bodyPr/>
                    <a:lstStyle/>
                    <a:p>
                      <a:endParaRPr kumimoji="1" lang="ja-JP" altLang="en-US"/>
                    </a:p>
                  </a:txBody>
                  <a:tcPr/>
                </a:tc>
                <a:tc rowSpan="17" h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220654048"/>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815941616"/>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724874584"/>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953057999"/>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3356480902"/>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3811857679"/>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54444363"/>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643516018"/>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542261702"/>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716586992"/>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688271422"/>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85073414"/>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4237673922"/>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80673646"/>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448051329"/>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308037336"/>
                  </a:ext>
                </a:extLst>
              </a:tr>
              <a:tr h="90879">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3974582938"/>
                  </a:ext>
                </a:extLst>
              </a:tr>
              <a:tr h="90879">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rowSpan="21" gridSpan="5">
                  <a:txBody>
                    <a:bodyPr/>
                    <a:lstStyle/>
                    <a:p>
                      <a:pPr algn="ctr"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・在宅でのサービス利用における目標</a:t>
                      </a:r>
                      <a:b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b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・期待される具体的な支援効果</a:t>
                      </a:r>
                    </a:p>
                  </a:txBody>
                  <a:tcPr marL="2714" marR="2714" marT="27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1" hMerge="1">
                  <a:txBody>
                    <a:bodyPr/>
                    <a:lstStyle/>
                    <a:p>
                      <a:endParaRPr kumimoji="1" lang="ja-JP" altLang="en-US"/>
                    </a:p>
                  </a:txBody>
                  <a:tcPr/>
                </a:tc>
                <a:tc rowSpan="21" hMerge="1">
                  <a:txBody>
                    <a:bodyPr/>
                    <a:lstStyle/>
                    <a:p>
                      <a:endParaRPr kumimoji="1" lang="ja-JP" altLang="en-US"/>
                    </a:p>
                  </a:txBody>
                  <a:tcPr/>
                </a:tc>
                <a:tc rowSpan="21" hMerge="1">
                  <a:txBody>
                    <a:bodyPr/>
                    <a:lstStyle/>
                    <a:p>
                      <a:endParaRPr kumimoji="1" lang="ja-JP" altLang="en-US"/>
                    </a:p>
                  </a:txBody>
                  <a:tcPr/>
                </a:tc>
                <a:tc rowSpan="21" hMerge="1">
                  <a:txBody>
                    <a:bodyPr/>
                    <a:lstStyle/>
                    <a:p>
                      <a:endParaRPr kumimoji="1" lang="ja-JP" altLang="en-US"/>
                    </a:p>
                  </a:txBody>
                  <a:tcPr/>
                </a:tc>
                <a:tc rowSpan="21" gridSpan="20">
                  <a:txBody>
                    <a:bodyPr/>
                    <a:lstStyle/>
                    <a:p>
                      <a:pPr algn="l" fontAlgn="t">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1" hMerge="1">
                  <a:txBody>
                    <a:bodyPr/>
                    <a:lstStyle/>
                    <a:p>
                      <a:endParaRPr kumimoji="1" lang="ja-JP" altLang="en-US"/>
                    </a:p>
                  </a:txBody>
                  <a:tcPr/>
                </a:tc>
                <a:tc rowSpan="21" hMerge="1">
                  <a:txBody>
                    <a:bodyPr/>
                    <a:lstStyle/>
                    <a:p>
                      <a:endParaRPr kumimoji="1" lang="ja-JP" altLang="en-US"/>
                    </a:p>
                  </a:txBody>
                  <a:tcPr/>
                </a:tc>
                <a:tc rowSpan="21" hMerge="1">
                  <a:txBody>
                    <a:bodyPr/>
                    <a:lstStyle/>
                    <a:p>
                      <a:endParaRPr kumimoji="1" lang="ja-JP" altLang="en-US"/>
                    </a:p>
                  </a:txBody>
                  <a:tcPr/>
                </a:tc>
                <a:tc rowSpan="21" hMerge="1">
                  <a:txBody>
                    <a:bodyPr/>
                    <a:lstStyle/>
                    <a:p>
                      <a:endParaRPr kumimoji="1" lang="ja-JP" altLang="en-US"/>
                    </a:p>
                  </a:txBody>
                  <a:tcPr/>
                </a:tc>
                <a:tc rowSpan="21" hMerge="1">
                  <a:txBody>
                    <a:bodyPr/>
                    <a:lstStyle/>
                    <a:p>
                      <a:endParaRPr kumimoji="1" lang="ja-JP" altLang="en-US"/>
                    </a:p>
                  </a:txBody>
                  <a:tcPr/>
                </a:tc>
                <a:tc rowSpan="21" hMerge="1">
                  <a:txBody>
                    <a:bodyPr/>
                    <a:lstStyle/>
                    <a:p>
                      <a:endParaRPr kumimoji="1" lang="ja-JP" altLang="en-US"/>
                    </a:p>
                  </a:txBody>
                  <a:tcPr/>
                </a:tc>
                <a:tc rowSpan="21" hMerge="1">
                  <a:txBody>
                    <a:bodyPr/>
                    <a:lstStyle/>
                    <a:p>
                      <a:endParaRPr kumimoji="1" lang="ja-JP" altLang="en-US"/>
                    </a:p>
                  </a:txBody>
                  <a:tcPr/>
                </a:tc>
                <a:tc rowSpan="21" hMerge="1">
                  <a:txBody>
                    <a:bodyPr/>
                    <a:lstStyle/>
                    <a:p>
                      <a:endParaRPr kumimoji="1" lang="ja-JP" altLang="en-US"/>
                    </a:p>
                  </a:txBody>
                  <a:tcPr/>
                </a:tc>
                <a:tc rowSpan="21" hMerge="1">
                  <a:txBody>
                    <a:bodyPr/>
                    <a:lstStyle/>
                    <a:p>
                      <a:endParaRPr kumimoji="1" lang="ja-JP" altLang="en-US"/>
                    </a:p>
                  </a:txBody>
                  <a:tcPr/>
                </a:tc>
                <a:tc rowSpan="21" hMerge="1">
                  <a:txBody>
                    <a:bodyPr/>
                    <a:lstStyle/>
                    <a:p>
                      <a:endParaRPr kumimoji="1" lang="ja-JP" altLang="en-US"/>
                    </a:p>
                  </a:txBody>
                  <a:tcPr/>
                </a:tc>
                <a:tc rowSpan="21" hMerge="1">
                  <a:txBody>
                    <a:bodyPr/>
                    <a:lstStyle/>
                    <a:p>
                      <a:endParaRPr kumimoji="1" lang="ja-JP" altLang="en-US"/>
                    </a:p>
                  </a:txBody>
                  <a:tcPr/>
                </a:tc>
                <a:tc rowSpan="21" hMerge="1">
                  <a:txBody>
                    <a:bodyPr/>
                    <a:lstStyle/>
                    <a:p>
                      <a:endParaRPr kumimoji="1" lang="ja-JP" altLang="en-US"/>
                    </a:p>
                  </a:txBody>
                  <a:tcPr/>
                </a:tc>
                <a:tc rowSpan="21" hMerge="1">
                  <a:txBody>
                    <a:bodyPr/>
                    <a:lstStyle/>
                    <a:p>
                      <a:endParaRPr kumimoji="1" lang="ja-JP" altLang="en-US"/>
                    </a:p>
                  </a:txBody>
                  <a:tcPr/>
                </a:tc>
                <a:tc rowSpan="21" hMerge="1">
                  <a:txBody>
                    <a:bodyPr/>
                    <a:lstStyle/>
                    <a:p>
                      <a:endParaRPr kumimoji="1" lang="ja-JP" altLang="en-US"/>
                    </a:p>
                  </a:txBody>
                  <a:tcPr/>
                </a:tc>
                <a:tc rowSpan="21" hMerge="1">
                  <a:txBody>
                    <a:bodyPr/>
                    <a:lstStyle/>
                    <a:p>
                      <a:endParaRPr kumimoji="1" lang="ja-JP" altLang="en-US"/>
                    </a:p>
                  </a:txBody>
                  <a:tcPr/>
                </a:tc>
                <a:tc rowSpan="21" hMerge="1">
                  <a:txBody>
                    <a:bodyPr/>
                    <a:lstStyle/>
                    <a:p>
                      <a:endParaRPr kumimoji="1" lang="ja-JP" altLang="en-US"/>
                    </a:p>
                  </a:txBody>
                  <a:tcPr/>
                </a:tc>
                <a:tc rowSpan="21" hMerge="1">
                  <a:txBody>
                    <a:bodyPr/>
                    <a:lstStyle/>
                    <a:p>
                      <a:endParaRPr kumimoji="1" lang="ja-JP" altLang="en-US"/>
                    </a:p>
                  </a:txBody>
                  <a:tcPr/>
                </a:tc>
                <a:tc rowSpan="21" hMerge="1">
                  <a:txBody>
                    <a:bodyPr/>
                    <a:lstStyle/>
                    <a:p>
                      <a:endParaRPr kumimoji="1" lang="ja-JP" altLang="en-US"/>
                    </a:p>
                  </a:txBody>
                  <a:tcPr/>
                </a:tc>
                <a:tc rowSpan="21" h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247717992"/>
                  </a:ext>
                </a:extLst>
              </a:tr>
              <a:tr h="90879">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138322394"/>
                  </a:ext>
                </a:extLst>
              </a:tr>
              <a:tr h="90879">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497438202"/>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112242683"/>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3680433288"/>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962690138"/>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3906382298"/>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3907530734"/>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3051967401"/>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387428020"/>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625471037"/>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3562190156"/>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619873690"/>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75386596"/>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478469481"/>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56303562"/>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082565427"/>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368578936"/>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989227624"/>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893392871"/>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047462210"/>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rowSpan="15" gridSpan="5">
                  <a:txBody>
                    <a:bodyPr/>
                    <a:lstStyle/>
                    <a:p>
                      <a:pPr algn="ctr"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個別支援計画の　　内容</a:t>
                      </a:r>
                    </a:p>
                  </a:txBody>
                  <a:tcPr marL="2714" marR="2714" marT="27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15" hMerge="1">
                  <a:txBody>
                    <a:bodyPr/>
                    <a:lstStyle/>
                    <a:p>
                      <a:endParaRPr kumimoji="1" lang="ja-JP" altLang="en-US"/>
                    </a:p>
                  </a:txBody>
                  <a:tcPr/>
                </a:tc>
                <a:tc rowSpan="15" hMerge="1">
                  <a:txBody>
                    <a:bodyPr/>
                    <a:lstStyle/>
                    <a:p>
                      <a:endParaRPr kumimoji="1" lang="ja-JP" altLang="en-US"/>
                    </a:p>
                  </a:txBody>
                  <a:tcPr/>
                </a:tc>
                <a:tc rowSpan="15" hMerge="1">
                  <a:txBody>
                    <a:bodyPr/>
                    <a:lstStyle/>
                    <a:p>
                      <a:endParaRPr kumimoji="1" lang="ja-JP" altLang="en-US"/>
                    </a:p>
                  </a:txBody>
                  <a:tcPr/>
                </a:tc>
                <a:tc rowSpan="15" hMerge="1">
                  <a:txBody>
                    <a:bodyPr/>
                    <a:lstStyle/>
                    <a:p>
                      <a:endParaRPr kumimoji="1" lang="ja-JP" altLang="en-US"/>
                    </a:p>
                  </a:txBody>
                  <a:tcPr/>
                </a:tc>
                <a:tc gridSpan="15">
                  <a:txBody>
                    <a:bodyPr/>
                    <a:lstStyle/>
                    <a:p>
                      <a:pPr algn="l"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個別支援計画に下記支援内容を明記しているか　（　はい　・　いいえ　）</a:t>
                      </a:r>
                    </a:p>
                  </a:txBody>
                  <a:tcPr marL="2714" marR="2714" marT="2714"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9D9D9"/>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702169134"/>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102983354"/>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ctr"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2714" marR="2714" marT="2714" marB="0" anchor="ctr">
                    <a:lnL w="12700" cap="flat" cmpd="sng" algn="ctr">
                      <a:solidFill>
                        <a:srgbClr val="000000"/>
                      </a:solidFill>
                      <a:prstDash val="solid"/>
                      <a:round/>
                      <a:headEnd type="none" w="med" len="med"/>
                      <a:tailEnd type="none" w="med" len="med"/>
                    </a:lnL>
                    <a:lnR>
                      <a:noFill/>
                    </a:lnR>
                    <a:lnT>
                      <a:noFill/>
                    </a:lnT>
                    <a:lnB>
                      <a:noFill/>
                    </a:lnB>
                    <a:noFill/>
                  </a:tcPr>
                </a:tc>
                <a:tc gridSpan="13">
                  <a:txBody>
                    <a:bodyPr/>
                    <a:lstStyle/>
                    <a:p>
                      <a:pPr algn="l"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在宅就労者が行う作業活動等のメニューが確保されていること</a:t>
                      </a:r>
                    </a:p>
                  </a:txBody>
                  <a:tcPr marL="2714" marR="2714" marT="2714" marB="0" anchor="ctr">
                    <a:lnL>
                      <a:noFill/>
                    </a:lnL>
                    <a:lnR>
                      <a:noFill/>
                    </a:lnR>
                    <a:lnT>
                      <a:noFill/>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943801508"/>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ctr"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534546213"/>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ctr"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2714" marR="2714" marT="2714" marB="0" anchor="ctr">
                    <a:lnL w="12700" cap="flat" cmpd="sng" algn="ctr">
                      <a:solidFill>
                        <a:srgbClr val="000000"/>
                      </a:solidFill>
                      <a:prstDash val="solid"/>
                      <a:round/>
                      <a:headEnd type="none" w="med" len="med"/>
                      <a:tailEnd type="none" w="med" len="med"/>
                    </a:lnL>
                    <a:lnR>
                      <a:noFill/>
                    </a:lnR>
                    <a:lnT>
                      <a:noFill/>
                    </a:lnT>
                    <a:lnB>
                      <a:noFill/>
                    </a:lnB>
                    <a:noFill/>
                  </a:tcPr>
                </a:tc>
                <a:tc gridSpan="13">
                  <a:txBody>
                    <a:bodyPr/>
                    <a:lstStyle/>
                    <a:p>
                      <a:pPr algn="l"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１日２回以上の連絡・助言等体制を確保し、日報を作成すること</a:t>
                      </a:r>
                    </a:p>
                  </a:txBody>
                  <a:tcPr marL="2714" marR="2714" marT="2714" marB="0" anchor="ctr">
                    <a:lnL>
                      <a:noFill/>
                    </a:lnL>
                    <a:lnR>
                      <a:noFill/>
                    </a:lnR>
                    <a:lnT>
                      <a:noFill/>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485358195"/>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ctr"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3156223935"/>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ctr"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2714" marR="2714" marT="2714" marB="0" anchor="ctr">
                    <a:lnL w="12700" cap="flat" cmpd="sng" algn="ctr">
                      <a:solidFill>
                        <a:srgbClr val="000000"/>
                      </a:solidFill>
                      <a:prstDash val="solid"/>
                      <a:round/>
                      <a:headEnd type="none" w="med" len="med"/>
                      <a:tailEnd type="none" w="med" len="med"/>
                    </a:lnL>
                    <a:lnR>
                      <a:noFill/>
                    </a:lnR>
                    <a:lnT>
                      <a:noFill/>
                    </a:lnT>
                    <a:lnB>
                      <a:noFill/>
                    </a:lnB>
                    <a:noFill/>
                  </a:tcPr>
                </a:tc>
                <a:tc gridSpan="9">
                  <a:txBody>
                    <a:bodyPr/>
                    <a:lstStyle/>
                    <a:p>
                      <a:pPr algn="l"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在宅就労者の緊急時の対応ができること</a:t>
                      </a:r>
                    </a:p>
                  </a:txBody>
                  <a:tcPr marL="2714" marR="2714" marT="2714" marB="0" anchor="ctr">
                    <a:lnL>
                      <a:noFill/>
                    </a:lnL>
                    <a:lnR>
                      <a:noFill/>
                    </a:lnR>
                    <a:lnT>
                      <a:noFill/>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037057528"/>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ctr"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713387325"/>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ctr"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2714" marR="2714" marT="2714" marB="0" anchor="ctr">
                    <a:lnL w="12700" cap="flat" cmpd="sng" algn="ctr">
                      <a:solidFill>
                        <a:srgbClr val="000000"/>
                      </a:solidFill>
                      <a:prstDash val="solid"/>
                      <a:round/>
                      <a:headEnd type="none" w="med" len="med"/>
                      <a:tailEnd type="none" w="med" len="med"/>
                    </a:lnL>
                    <a:lnR>
                      <a:noFill/>
                    </a:lnR>
                    <a:lnT>
                      <a:noFill/>
                    </a:lnT>
                    <a:lnB>
                      <a:noFill/>
                    </a:lnB>
                    <a:noFill/>
                  </a:tcPr>
                </a:tc>
                <a:tc gridSpan="13">
                  <a:txBody>
                    <a:bodyPr/>
                    <a:lstStyle/>
                    <a:p>
                      <a:pPr algn="l"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在宅就労者からの作業活動等の問い合わせに随時対応すること</a:t>
                      </a:r>
                    </a:p>
                  </a:txBody>
                  <a:tcPr marL="2714" marR="2714" marT="2714" marB="0" anchor="ctr">
                    <a:lnL>
                      <a:noFill/>
                    </a:lnL>
                    <a:lnR>
                      <a:noFill/>
                    </a:lnR>
                    <a:lnT>
                      <a:noFill/>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560765110"/>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ctr"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424855187"/>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ctr"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2714" marR="2714" marT="2714" marB="0" anchor="ctr">
                    <a:lnL w="12700" cap="flat" cmpd="sng" algn="ctr">
                      <a:solidFill>
                        <a:srgbClr val="000000"/>
                      </a:solidFill>
                      <a:prstDash val="solid"/>
                      <a:round/>
                      <a:headEnd type="none" w="med" len="med"/>
                      <a:tailEnd type="none" w="med" len="med"/>
                    </a:lnL>
                    <a:lnR>
                      <a:noFill/>
                    </a:lnR>
                    <a:lnT>
                      <a:noFill/>
                    </a:lnT>
                    <a:lnB>
                      <a:noFill/>
                    </a:lnB>
                    <a:noFill/>
                  </a:tcPr>
                </a:tc>
                <a:tc gridSpan="15">
                  <a:txBody>
                    <a:bodyPr/>
                    <a:lstStyle/>
                    <a:p>
                      <a:pPr algn="l"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週１回の作業評価を、職員の訪問又は在宅就労者の通所等により行うこと</a:t>
                      </a:r>
                    </a:p>
                  </a:txBody>
                  <a:tcPr marL="2714" marR="2714" marT="2714" marB="0" anchor="ctr">
                    <a:lnL>
                      <a:noFill/>
                    </a:lnL>
                    <a:lnR>
                      <a:noFill/>
                    </a:lnR>
                    <a:lnT>
                      <a:noFill/>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342748172"/>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ctr"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125884430"/>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ctr"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a:t>
                      </a:r>
                    </a:p>
                  </a:txBody>
                  <a:tcPr marL="2714" marR="2714" marT="2714" marB="0" anchor="ctr">
                    <a:lnL w="12700" cap="flat" cmpd="sng" algn="ctr">
                      <a:solidFill>
                        <a:srgbClr val="000000"/>
                      </a:solidFill>
                      <a:prstDash val="solid"/>
                      <a:round/>
                      <a:headEnd type="none" w="med" len="med"/>
                      <a:tailEnd type="none" w="med" len="med"/>
                    </a:lnL>
                    <a:lnR>
                      <a:noFill/>
                    </a:lnR>
                    <a:lnT>
                      <a:noFill/>
                    </a:lnT>
                    <a:lnB>
                      <a:noFill/>
                    </a:lnB>
                    <a:noFill/>
                  </a:tcPr>
                </a:tc>
                <a:tc gridSpan="15">
                  <a:txBody>
                    <a:bodyPr/>
                    <a:lstStyle/>
                    <a:p>
                      <a:pPr algn="l"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月１回の目標達成評価を、職員の訪問又は在宅就労者の通所で行うこと</a:t>
                      </a:r>
                    </a:p>
                  </a:txBody>
                  <a:tcPr marL="2714" marR="2714" marT="2714" marB="0" anchor="ctr">
                    <a:lnL>
                      <a:noFill/>
                    </a:lnL>
                    <a:lnR>
                      <a:noFill/>
                    </a:lnR>
                    <a:lnT>
                      <a:noFill/>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4088620151"/>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ctr"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767521951"/>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714" marR="2714" marT="2714"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543665721"/>
                  </a:ext>
                </a:extLst>
              </a:tr>
              <a:tr h="85270">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a:noFill/>
                    </a:lnB>
                    <a:noFill/>
                  </a:tcPr>
                </a:tc>
                <a:tc gridSpan="14">
                  <a:txBody>
                    <a:bodyPr/>
                    <a:lstStyle/>
                    <a:p>
                      <a:pPr algn="l" fontAlgn="ctr">
                        <a:buNone/>
                      </a:pPr>
                      <a:r>
                        <a:rPr lang="en-US" altLang="ja-JP" sz="3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300" b="0" i="0" u="none" strike="noStrike">
                          <a:solidFill>
                            <a:srgbClr val="000000"/>
                          </a:solidFill>
                          <a:effectLst/>
                          <a:latin typeface="BIZ UDPゴシック" panose="020B0400000000000000" pitchFamily="50" charset="-128"/>
                          <a:ea typeface="BIZ UDPゴシック" panose="020B0400000000000000" pitchFamily="50" charset="-128"/>
                        </a:rPr>
                        <a:t>上記支援内容を、個別支援計画ではなく契約書に記載してもよい。</a:t>
                      </a:r>
                    </a:p>
                  </a:txBody>
                  <a:tcPr marL="2714" marR="2714" marT="2714" marB="0" anchor="ctr">
                    <a:lnL>
                      <a:noFill/>
                    </a:lnL>
                    <a:lnR>
                      <a:noFill/>
                    </a:lnR>
                    <a:lnT w="12700" cap="flat" cmpd="sng" algn="ctr">
                      <a:solidFill>
                        <a:srgbClr val="000000"/>
                      </a:solidFill>
                      <a:prstDash val="solid"/>
                      <a:round/>
                      <a:headEnd type="none" w="med" len="med"/>
                      <a:tailEnd type="none" w="med" len="med"/>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4080437257"/>
                  </a:ext>
                </a:extLst>
              </a:tr>
              <a:tr h="166906">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a:noFill/>
                    </a:lnR>
                    <a:lnT>
                      <a:noFill/>
                    </a:lnT>
                    <a:lnB>
                      <a:noFill/>
                    </a:lnB>
                    <a:noFill/>
                  </a:tcPr>
                </a:tc>
                <a:tc gridSpan="2">
                  <a:txBody>
                    <a:bodyPr/>
                    <a:lstStyle/>
                    <a:p>
                      <a:pPr algn="l" fontAlgn="ctr">
                        <a:buNone/>
                      </a:pP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（備考）</a:t>
                      </a:r>
                    </a:p>
                  </a:txBody>
                  <a:tcPr marL="2714" marR="2714" marT="2714" marB="0" anchor="ctr">
                    <a:lnL>
                      <a:noFill/>
                    </a:lnL>
                    <a:lnR>
                      <a:noFill/>
                    </a:lnR>
                    <a:lnT>
                      <a:noFill/>
                    </a:lnT>
                    <a:lnB>
                      <a:noFill/>
                    </a:lnB>
                    <a:noFill/>
                  </a:tcPr>
                </a:tc>
                <a:tc h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a:noFill/>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618753590"/>
                  </a:ext>
                </a:extLst>
              </a:tr>
              <a:tr h="123596">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chemeClr val="tx1"/>
                      </a:solidFill>
                      <a:prstDash val="solid"/>
                      <a:round/>
                      <a:headEnd type="none" w="med" len="med"/>
                      <a:tailEnd type="none" w="med" len="med"/>
                    </a:lnB>
                    <a:noFill/>
                  </a:tcPr>
                </a:tc>
                <a:tc gridSpan="8">
                  <a:txBody>
                    <a:bodyPr/>
                    <a:lstStyle/>
                    <a:p>
                      <a:pPr algn="l" fontAlgn="ctr">
                        <a:buNone/>
                      </a:pPr>
                      <a:r>
                        <a:rPr lang="en-US" altLang="ja-JP" sz="4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個別支援計画を添付すること</a:t>
                      </a:r>
                    </a:p>
                  </a:txBody>
                  <a:tcPr marL="2714" marR="2714" marT="2714" marB="0" anchor="ctr">
                    <a:lnL>
                      <a:noFill/>
                    </a:lnL>
                    <a:lnR>
                      <a:noFill/>
                    </a:lnR>
                    <a:lnT>
                      <a:noFill/>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ctr">
                        <a:buNone/>
                      </a:pPr>
                      <a:endParaRPr lang="ja-JP" altLang="en-US" sz="4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2714" marR="2714" marT="2714" marB="0"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51580457"/>
                  </a:ext>
                </a:extLst>
              </a:tr>
            </a:tbl>
          </a:graphicData>
        </a:graphic>
      </p:graphicFrame>
      <p:sp>
        <p:nvSpPr>
          <p:cNvPr id="3" name="テキスト ボックス 2">
            <a:extLst>
              <a:ext uri="{FF2B5EF4-FFF2-40B4-BE49-F238E27FC236}">
                <a16:creationId xmlns:a16="http://schemas.microsoft.com/office/drawing/2014/main" id="{593704F8-254A-A4E3-5BD0-A6F07343078E}"/>
              </a:ext>
            </a:extLst>
          </p:cNvPr>
          <p:cNvSpPr txBox="1"/>
          <p:nvPr/>
        </p:nvSpPr>
        <p:spPr>
          <a:xfrm>
            <a:off x="6579865" y="4892040"/>
            <a:ext cx="4850135" cy="1323439"/>
          </a:xfrm>
          <a:prstGeom prst="rect">
            <a:avLst/>
          </a:prstGeom>
          <a:noFill/>
        </p:spPr>
        <p:txBody>
          <a:bodyPr wrap="square" rtlCol="0">
            <a:spAutoFit/>
          </a:bodyPr>
          <a:lstStyle/>
          <a:p>
            <a:r>
              <a:rPr kumimoji="1" lang="ja-JP" altLang="en-US" sz="2000" dirty="0">
                <a:latin typeface="BIZ UDPゴシック" panose="020B0400000000000000" pitchFamily="50" charset="-128"/>
                <a:ea typeface="BIZ UDPゴシック" panose="020B0400000000000000" pitchFamily="50" charset="-128"/>
              </a:rPr>
              <a:t>●様式はホームページにも掲載</a:t>
            </a:r>
            <a:endParaRPr kumimoji="1" lang="en-US" altLang="ja-JP" sz="2000" dirty="0">
              <a:latin typeface="BIZ UDPゴシック" panose="020B0400000000000000" pitchFamily="50" charset="-128"/>
              <a:ea typeface="BIZ UDPゴシック" panose="020B0400000000000000" pitchFamily="50" charset="-128"/>
            </a:endParaRPr>
          </a:p>
          <a:p>
            <a:endParaRPr kumimoji="1" lang="en-US" altLang="ja-JP" sz="2000" dirty="0">
              <a:latin typeface="BIZ UDPゴシック" panose="020B0400000000000000" pitchFamily="50" charset="-128"/>
              <a:ea typeface="BIZ UDPゴシック" panose="020B0400000000000000" pitchFamily="50" charset="-128"/>
            </a:endParaRPr>
          </a:p>
          <a:p>
            <a:r>
              <a:rPr kumimoji="1" lang="ja-JP" altLang="en-US" sz="2000" dirty="0">
                <a:latin typeface="BIZ UDPゴシック" panose="020B0400000000000000" pitchFamily="50" charset="-128"/>
                <a:ea typeface="BIZ UDPゴシック" panose="020B0400000000000000" pitchFamily="50" charset="-128"/>
              </a:rPr>
              <a:t>「就労移行支援・就労継続支援の在宅利用の取扱い　長崎市」で検索☝</a:t>
            </a:r>
          </a:p>
        </p:txBody>
      </p:sp>
    </p:spTree>
    <p:extLst>
      <p:ext uri="{BB962C8B-B14F-4D97-AF65-F5344CB8AC3E}">
        <p14:creationId xmlns:p14="http://schemas.microsoft.com/office/powerpoint/2010/main" val="443811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9D101318-C090-C2CA-4C61-BFA5B8E02689}"/>
              </a:ext>
            </a:extLst>
          </p:cNvPr>
          <p:cNvSpPr txBox="1"/>
          <p:nvPr/>
        </p:nvSpPr>
        <p:spPr>
          <a:xfrm>
            <a:off x="0" y="6995"/>
            <a:ext cx="12192000" cy="646331"/>
          </a:xfrm>
          <a:prstGeom prst="rect">
            <a:avLst/>
          </a:prstGeom>
          <a:solidFill>
            <a:srgbClr val="FBA3EC"/>
          </a:solidFill>
        </p:spPr>
        <p:txBody>
          <a:bodyPr wrap="square" rtlCol="0">
            <a:spAutoFit/>
          </a:bodyPr>
          <a:lstStyle/>
          <a:p>
            <a:pPr algn="ctr"/>
            <a:r>
              <a:rPr kumimoji="1" lang="ja-JP" altLang="en-US" sz="3600">
                <a:latin typeface="BIZ UDPゴシック" panose="020B0400000000000000" pitchFamily="50" charset="-128"/>
                <a:ea typeface="BIZ UDPゴシック" panose="020B0400000000000000" pitchFamily="50" charset="-128"/>
              </a:rPr>
              <a:t>在宅支援における利用者の要件</a:t>
            </a:r>
            <a:endParaRPr kumimoji="1" lang="ja-JP" altLang="en-US" sz="3600" dirty="0">
              <a:latin typeface="BIZ UDPゴシック" panose="020B0400000000000000" pitchFamily="50" charset="-128"/>
              <a:ea typeface="BIZ UDPゴシック" panose="020B0400000000000000" pitchFamily="50" charset="-128"/>
            </a:endParaRPr>
          </a:p>
        </p:txBody>
      </p:sp>
      <p:sp>
        <p:nvSpPr>
          <p:cNvPr id="4" name="テキスト ボックス 3">
            <a:extLst>
              <a:ext uri="{FF2B5EF4-FFF2-40B4-BE49-F238E27FC236}">
                <a16:creationId xmlns:a16="http://schemas.microsoft.com/office/drawing/2014/main" id="{7E76141E-4F65-215C-E1CD-5CCF19A49118}"/>
              </a:ext>
            </a:extLst>
          </p:cNvPr>
          <p:cNvSpPr txBox="1"/>
          <p:nvPr/>
        </p:nvSpPr>
        <p:spPr>
          <a:xfrm>
            <a:off x="809148" y="1372583"/>
            <a:ext cx="10312242" cy="4893647"/>
          </a:xfrm>
          <a:prstGeom prst="rect">
            <a:avLst/>
          </a:prstGeom>
          <a:noFill/>
        </p:spPr>
        <p:txBody>
          <a:bodyPr wrap="square">
            <a:spAutoFit/>
          </a:bodyPr>
          <a:lstStyle/>
          <a:p>
            <a:pPr algn="just">
              <a:buNone/>
            </a:pPr>
            <a:r>
              <a:rPr lang="ja-JP" altLang="en-US" sz="2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lang="ja-JP" altLang="ja-JP" sz="2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就労移行支援事業所、就労継続支援事業所については、就労を希望する障害者や通常の事業所に雇用されることが困難な障害者に対して、生産活動、職場体験その他の活動の機会を提供し、就労に必要な知識・能力の向上のための訓練等を実施することで、本人の希望や能力、適性等に応じて一般就労に移行し、しっかりと定着できるよう支援することが重要である。</a:t>
            </a:r>
          </a:p>
          <a:p>
            <a:pPr indent="133350" algn="just">
              <a:buNone/>
            </a:pPr>
            <a:r>
              <a:rPr lang="ja-JP" altLang="ja-JP" sz="2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そのため、直接処遇職員は、利用者の状態や訓練の進捗状況等を直接確認しながら、作業に伴う指導や相談等を随時行う必要があり、原則として対面での支援を行うことが求められる。</a:t>
            </a:r>
            <a:endParaRPr lang="en-US" altLang="ja-JP" sz="2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indent="133350" algn="just">
              <a:buNone/>
            </a:pPr>
            <a:endParaRPr lang="ja-JP" altLang="ja-JP" sz="2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indent="133350" algn="just">
              <a:buNone/>
            </a:pPr>
            <a:r>
              <a:rPr lang="ja-JP" altLang="ja-JP" sz="2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一方、オンラインによる支援が認められるのは、例えば重度障害者で通所が困難であることを理由に、在宅でのサービス利用を希望する者であって、在宅でのサービス利用による支援効果が認められると市が判断し、</a:t>
            </a:r>
            <a:r>
              <a:rPr lang="ja-JP" altLang="en-US" sz="2400" kern="100" dirty="0">
                <a:latin typeface="BIZ UDPゴシック" panose="020B0400000000000000" pitchFamily="50" charset="-128"/>
                <a:ea typeface="BIZ UDPゴシック" panose="020B0400000000000000" pitchFamily="50" charset="-128"/>
                <a:cs typeface="Times New Roman" panose="02020603050405020304" pitchFamily="18" charset="0"/>
              </a:rPr>
              <a:t>次</a:t>
            </a:r>
            <a:r>
              <a:rPr lang="ja-JP" altLang="ja-JP" sz="2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の事業所要件の全てに該当する場合に限定する。</a:t>
            </a:r>
          </a:p>
        </p:txBody>
      </p:sp>
    </p:spTree>
    <p:extLst>
      <p:ext uri="{BB962C8B-B14F-4D97-AF65-F5344CB8AC3E}">
        <p14:creationId xmlns:p14="http://schemas.microsoft.com/office/powerpoint/2010/main" val="3228736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2BF71ECA-EEAF-CC6C-D6CA-33BCD20D2E96}"/>
              </a:ext>
            </a:extLst>
          </p:cNvPr>
          <p:cNvSpPr txBox="1"/>
          <p:nvPr/>
        </p:nvSpPr>
        <p:spPr>
          <a:xfrm>
            <a:off x="0" y="0"/>
            <a:ext cx="12192000" cy="646331"/>
          </a:xfrm>
          <a:prstGeom prst="rect">
            <a:avLst/>
          </a:prstGeom>
          <a:solidFill>
            <a:srgbClr val="FBA3EC"/>
          </a:solidFill>
        </p:spPr>
        <p:txBody>
          <a:bodyPr wrap="square" rtlCol="0">
            <a:spAutoFit/>
          </a:bodyPr>
          <a:lstStyle/>
          <a:p>
            <a:pPr algn="ctr"/>
            <a:r>
              <a:rPr kumimoji="1" lang="ja-JP" altLang="en-US" sz="3600" dirty="0">
                <a:latin typeface="BIZ UDPゴシック" panose="020B0400000000000000" pitchFamily="50" charset="-128"/>
                <a:ea typeface="BIZ UDPゴシック" panose="020B0400000000000000" pitchFamily="50" charset="-128"/>
              </a:rPr>
              <a:t>在宅支援における事業所の要件</a:t>
            </a:r>
          </a:p>
        </p:txBody>
      </p:sp>
      <p:sp>
        <p:nvSpPr>
          <p:cNvPr id="4" name="テキスト ボックス 3">
            <a:extLst>
              <a:ext uri="{FF2B5EF4-FFF2-40B4-BE49-F238E27FC236}">
                <a16:creationId xmlns:a16="http://schemas.microsoft.com/office/drawing/2014/main" id="{C04BEB3D-713C-66D4-4D57-C78A9B5CDFB5}"/>
              </a:ext>
            </a:extLst>
          </p:cNvPr>
          <p:cNvSpPr txBox="1"/>
          <p:nvPr/>
        </p:nvSpPr>
        <p:spPr>
          <a:xfrm>
            <a:off x="277102" y="1183435"/>
            <a:ext cx="11246534" cy="5078313"/>
          </a:xfrm>
          <a:prstGeom prst="rect">
            <a:avLst/>
          </a:prstGeom>
          <a:noFill/>
        </p:spPr>
        <p:txBody>
          <a:bodyPr wrap="square">
            <a:spAutoFit/>
          </a:bodyPr>
          <a:lstStyle/>
          <a:p>
            <a:pPr algn="just">
              <a:buNone/>
            </a:pPr>
            <a:r>
              <a:rPr lang="ja-JP" altLang="en-US" kern="100" dirty="0">
                <a:latin typeface="BIZ UDPゴシック" panose="020B0400000000000000" pitchFamily="50" charset="-128"/>
                <a:ea typeface="BIZ UDPゴシック" panose="020B0400000000000000" pitchFamily="50" charset="-128"/>
                <a:cs typeface="Times New Roman" panose="02020603050405020304" pitchFamily="18" charset="0"/>
              </a:rPr>
              <a:t>　前頁</a:t>
            </a:r>
            <a:r>
              <a:rPr lang="ja-JP" alt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の利用者要件を満たす者であって、下記の</a:t>
            </a:r>
            <a:r>
              <a:rPr lang="en-US" alt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(1)</a:t>
            </a:r>
            <a:r>
              <a:rPr lang="ja-JP" alt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から</a:t>
            </a:r>
            <a:r>
              <a:rPr lang="en-US" alt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(7)</a:t>
            </a:r>
            <a:r>
              <a:rPr lang="ja-JP" alt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の要件をすべて満たす場合に、報酬を算定することができる。</a:t>
            </a:r>
          </a:p>
          <a:p>
            <a:pPr algn="just">
              <a:buNone/>
            </a:pPr>
            <a:r>
              <a:rPr lang="ja-JP" alt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また、</a:t>
            </a:r>
            <a:r>
              <a:rPr lang="ja-JP" altLang="ja-JP" sz="1800" u="sng"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事前に運営規程において、在宅で実施する訓練内容及び支援内容を具体的に明記すること</a:t>
            </a:r>
            <a:r>
              <a:rPr lang="ja-JP" alt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。市が運営規程を求めた場合には速やかに提出できるようにしておくこと。</a:t>
            </a:r>
            <a:endParaRPr lang="en-US" alt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algn="just">
              <a:buNone/>
            </a:pPr>
            <a:endParaRPr lang="ja-JP" alt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marL="310515" indent="-266700" algn="just">
              <a:buNone/>
            </a:pPr>
            <a:r>
              <a:rPr lang="ja-JP" alt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１）通常の事業所に雇用されることが困難な障害者につき、就労の機会を提供するとともに生産活動その他の活動の機会の提供を通じて、その知識及び能力の向上のために必要な訓練その他の必要な支援が行われるとともに、常に在宅利用者が行う作業活動、訓練等のメニューが確保されていること。</a:t>
            </a:r>
          </a:p>
          <a:p>
            <a:pPr marL="266700" indent="-266700" algn="just">
              <a:buNone/>
            </a:pPr>
            <a:r>
              <a:rPr lang="en-US" alt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endParaRPr lang="ja-JP" alt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marL="280035" indent="-266700" algn="just">
              <a:buNone/>
            </a:pPr>
            <a:r>
              <a:rPr lang="ja-JP" alt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２）在宅利用者の支援に当たり、１日２回は連絡、助言又は進捗状況の確認等のその他の支援が行われ、日報が作成されていること。また、作業活動、訓練等の内容又は在宅利用者の希望等に応じ、１日２回を超えた対応も行うこと。</a:t>
            </a:r>
          </a:p>
          <a:p>
            <a:pPr marL="266700" indent="-133350" algn="just">
              <a:buNone/>
            </a:pPr>
            <a:r>
              <a:rPr lang="en-US" alt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endParaRPr lang="ja-JP" alt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algn="just">
              <a:buNone/>
            </a:pPr>
            <a:r>
              <a:rPr lang="ja-JP" alt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（３）緊急時の対応ができること。（</a:t>
            </a:r>
            <a:r>
              <a:rPr lang="ja-JP" altLang="ja-JP" sz="1800" u="sng"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１時間以内で駆けつけられる範囲とする</a:t>
            </a:r>
            <a:r>
              <a:rPr lang="ja-JP" alt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p>
          <a:p>
            <a:pPr marL="266700" indent="-266700" algn="just">
              <a:buNone/>
            </a:pPr>
            <a:r>
              <a:rPr lang="ja-JP" alt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事業所は、事故発生時、利用者の状態の急変時、災害の発生時等及びオンラインでの支援を行う場合における緊急時の対応について、あらかじめ対応の流れを定めておくとともに、緊急事態が発生した際には当該事業所の職員が速やかに利用者の元へ駆けつけ、緊急時の対応が実施できる体制を整備しておく必要がある。よって、</a:t>
            </a:r>
            <a:r>
              <a:rPr lang="ja-JP" altLang="ja-JP" sz="1800" u="sng"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緊急時対応が担保されないような地域への利用者へのオンライン支援は原則として認められない</a:t>
            </a:r>
            <a:r>
              <a:rPr lang="ja-JP" altLang="ja-JP" sz="18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p>
        </p:txBody>
      </p:sp>
    </p:spTree>
    <p:extLst>
      <p:ext uri="{BB962C8B-B14F-4D97-AF65-F5344CB8AC3E}">
        <p14:creationId xmlns:p14="http://schemas.microsoft.com/office/powerpoint/2010/main" val="4116630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7DD864E5-91CD-AF92-DE63-A348CF7588C8}"/>
              </a:ext>
            </a:extLst>
          </p:cNvPr>
          <p:cNvSpPr txBox="1"/>
          <p:nvPr/>
        </p:nvSpPr>
        <p:spPr>
          <a:xfrm>
            <a:off x="740092" y="1206490"/>
            <a:ext cx="10438448" cy="3785652"/>
          </a:xfrm>
          <a:prstGeom prst="rect">
            <a:avLst/>
          </a:prstGeom>
          <a:noFill/>
        </p:spPr>
        <p:txBody>
          <a:bodyPr wrap="square">
            <a:spAutoFit/>
          </a:bodyPr>
          <a:lstStyle/>
          <a:p>
            <a:r>
              <a:rPr lang="ja-JP" altLang="en-US" sz="2000" dirty="0">
                <a:latin typeface="BIZ UDPゴシック" panose="020B0400000000000000" pitchFamily="50" charset="-128"/>
                <a:ea typeface="BIZ UDPゴシック" panose="020B0400000000000000" pitchFamily="50" charset="-128"/>
              </a:rPr>
              <a:t>（４）在宅利用者が作業活動、訓練等を行う上で疑義が生じた際の照会等に対し、随時、訪問や</a:t>
            </a:r>
            <a:endParaRPr lang="en-US" altLang="ja-JP"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　　連絡による必要な支援が提供できる体制を確保すること。</a:t>
            </a:r>
          </a:p>
          <a:p>
            <a:endParaRPr lang="ja-JP" altLang="en-US"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（５）事業所職員による訪問、在宅利用者による通所又は電話・パソコン等のＩＣＴ機器の活用に</a:t>
            </a:r>
            <a:endParaRPr lang="en-US" altLang="ja-JP"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　　より、評価等を</a:t>
            </a:r>
            <a:r>
              <a:rPr lang="en-US" altLang="ja-JP" sz="2000" dirty="0">
                <a:latin typeface="BIZ UDPゴシック" panose="020B0400000000000000" pitchFamily="50" charset="-128"/>
                <a:ea typeface="BIZ UDPゴシック" panose="020B0400000000000000" pitchFamily="50" charset="-128"/>
              </a:rPr>
              <a:t>1 </a:t>
            </a:r>
            <a:r>
              <a:rPr lang="ja-JP" altLang="en-US" sz="2000" dirty="0">
                <a:latin typeface="BIZ UDPゴシック" panose="020B0400000000000000" pitchFamily="50" charset="-128"/>
                <a:ea typeface="BIZ UDPゴシック" panose="020B0400000000000000" pitchFamily="50" charset="-128"/>
              </a:rPr>
              <a:t>週間につき１回は行うこと。</a:t>
            </a:r>
          </a:p>
          <a:p>
            <a:endParaRPr lang="ja-JP" altLang="en-US"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（６）在宅利用者については、原則として月の利用日数のうち１日は事業所職員による訪問又</a:t>
            </a:r>
            <a:endParaRPr lang="en-US" altLang="ja-JP"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　　は在宅利用者による通所により、在宅利用者の居宅又は事業所内において訓練目標に対</a:t>
            </a:r>
            <a:endParaRPr lang="en-US" altLang="ja-JP"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　　する達成度の評価等を行うこと。</a:t>
            </a:r>
          </a:p>
          <a:p>
            <a:endParaRPr lang="ja-JP" altLang="en-US"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（７）（５）が通所により行われ、あわせて（６）の評価等も行われた場合、（６）による通所に置き</a:t>
            </a:r>
            <a:endParaRPr lang="en-US" altLang="ja-JP"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　　換えて差し支えない。</a:t>
            </a:r>
          </a:p>
        </p:txBody>
      </p:sp>
    </p:spTree>
    <p:extLst>
      <p:ext uri="{BB962C8B-B14F-4D97-AF65-F5344CB8AC3E}">
        <p14:creationId xmlns:p14="http://schemas.microsoft.com/office/powerpoint/2010/main" val="5780158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49878C8-B295-23AB-3BE6-758C6B83B5A7}"/>
              </a:ext>
            </a:extLst>
          </p:cNvPr>
          <p:cNvSpPr txBox="1"/>
          <p:nvPr/>
        </p:nvSpPr>
        <p:spPr>
          <a:xfrm>
            <a:off x="0" y="0"/>
            <a:ext cx="12192000" cy="646331"/>
          </a:xfrm>
          <a:prstGeom prst="rect">
            <a:avLst/>
          </a:prstGeom>
          <a:solidFill>
            <a:srgbClr val="FBA3EC"/>
          </a:solidFill>
        </p:spPr>
        <p:txBody>
          <a:bodyPr wrap="square" rtlCol="0">
            <a:spAutoFit/>
          </a:bodyPr>
          <a:lstStyle/>
          <a:p>
            <a:pPr algn="ctr"/>
            <a:r>
              <a:rPr kumimoji="1" lang="ja-JP" altLang="en-US" sz="3600" dirty="0">
                <a:latin typeface="BIZ UDPゴシック" panose="020B0400000000000000" pitchFamily="50" charset="-128"/>
                <a:ea typeface="BIZ UDPゴシック" panose="020B0400000000000000" pitchFamily="50" charset="-128"/>
              </a:rPr>
              <a:t>在宅利用を実施する場合の手続き</a:t>
            </a:r>
          </a:p>
        </p:txBody>
      </p:sp>
      <p:sp>
        <p:nvSpPr>
          <p:cNvPr id="4" name="テキスト ボックス 3">
            <a:extLst>
              <a:ext uri="{FF2B5EF4-FFF2-40B4-BE49-F238E27FC236}">
                <a16:creationId xmlns:a16="http://schemas.microsoft.com/office/drawing/2014/main" id="{D48BDB3F-61F5-EBFC-9B22-F4631812B365}"/>
              </a:ext>
            </a:extLst>
          </p:cNvPr>
          <p:cNvSpPr txBox="1"/>
          <p:nvPr/>
        </p:nvSpPr>
        <p:spPr>
          <a:xfrm>
            <a:off x="265747" y="1031379"/>
            <a:ext cx="11500485" cy="5632311"/>
          </a:xfrm>
          <a:prstGeom prst="rect">
            <a:avLst/>
          </a:prstGeom>
          <a:noFill/>
        </p:spPr>
        <p:txBody>
          <a:bodyPr wrap="square">
            <a:spAutoFit/>
          </a:bodyPr>
          <a:lstStyle/>
          <a:p>
            <a:r>
              <a:rPr lang="ja-JP" altLang="en-US" sz="2000" dirty="0">
                <a:latin typeface="BIZ UDPゴシック" panose="020B0400000000000000" pitchFamily="50" charset="-128"/>
                <a:ea typeface="BIZ UDPゴシック" panose="020B0400000000000000" pitchFamily="50" charset="-128"/>
              </a:rPr>
              <a:t>（１）利用者からの申し出とアセスメント、利用者の同意</a:t>
            </a:r>
          </a:p>
          <a:p>
            <a:r>
              <a:rPr lang="ja-JP" altLang="en-US" sz="2000" dirty="0">
                <a:latin typeface="BIZ UDPゴシック" panose="020B0400000000000000" pitchFamily="50" charset="-128"/>
                <a:ea typeface="BIZ UDPゴシック" panose="020B0400000000000000" pitchFamily="50" charset="-128"/>
              </a:rPr>
              <a:t>　・事業所は、利用者から在宅での就労支援の希望があった場合、その理由等を確認し、通常のアセスメ</a:t>
            </a:r>
            <a:endParaRPr lang="en-US" altLang="ja-JP"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　ントに加え、在宅就労を行うにあたり必要と考えられる利用者自身の自己管理能力等を確認するなど、</a:t>
            </a:r>
            <a:endParaRPr lang="en-US" altLang="ja-JP"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　在宅での利用をする妥当性を判断するアセスメントを行うこと。</a:t>
            </a:r>
          </a:p>
          <a:p>
            <a:r>
              <a:rPr lang="ja-JP" altLang="en-US" sz="2000" dirty="0">
                <a:latin typeface="BIZ UDPゴシック" panose="020B0400000000000000" pitchFamily="50" charset="-128"/>
                <a:ea typeface="BIZ UDPゴシック" panose="020B0400000000000000" pitchFamily="50" charset="-128"/>
              </a:rPr>
              <a:t>　・希望理由とアセスメントから、在宅での利用をすることが適切かつ効果的であると判断した場合は</a:t>
            </a:r>
            <a:endParaRPr lang="en-US" altLang="ja-JP"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　、その旨を個別支援計画に記載するとともに、「在宅利用における申出書」（様式１～３）を作成する。</a:t>
            </a:r>
          </a:p>
          <a:p>
            <a:r>
              <a:rPr lang="ja-JP" altLang="en-US" sz="2000" dirty="0">
                <a:latin typeface="BIZ UDPゴシック" panose="020B0400000000000000" pitchFamily="50" charset="-128"/>
                <a:ea typeface="BIZ UDPゴシック" panose="020B0400000000000000" pitchFamily="50" charset="-128"/>
              </a:rPr>
              <a:t>　・申出書を作成後、利用者本人の同意を得て、申出書にサインをもらう。</a:t>
            </a:r>
          </a:p>
          <a:p>
            <a:endParaRPr lang="ja-JP" altLang="en-US"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（２）市への申請</a:t>
            </a:r>
          </a:p>
          <a:p>
            <a:r>
              <a:rPr lang="ja-JP" altLang="en-US" sz="2000" dirty="0">
                <a:latin typeface="BIZ UDPゴシック" panose="020B0400000000000000" pitchFamily="50" charset="-128"/>
                <a:ea typeface="BIZ UDPゴシック" panose="020B0400000000000000" pitchFamily="50" charset="-128"/>
              </a:rPr>
              <a:t>　（１）の後、市に書類を提出すること。</a:t>
            </a:r>
          </a:p>
          <a:p>
            <a:r>
              <a:rPr lang="ja-JP" altLang="en-US" sz="2000" dirty="0">
                <a:latin typeface="BIZ UDPゴシック" panose="020B0400000000000000" pitchFamily="50" charset="-128"/>
                <a:ea typeface="BIZ UDPゴシック" panose="020B0400000000000000" pitchFamily="50" charset="-128"/>
              </a:rPr>
              <a:t>　</a:t>
            </a:r>
            <a:r>
              <a:rPr lang="en-US" altLang="ja-JP" sz="2000" dirty="0">
                <a:latin typeface="BIZ UDPゴシック" panose="020B0400000000000000" pitchFamily="50" charset="-128"/>
                <a:ea typeface="BIZ UDPゴシック" panose="020B0400000000000000" pitchFamily="50" charset="-128"/>
              </a:rPr>
              <a:t>※</a:t>
            </a:r>
            <a:r>
              <a:rPr lang="ja-JP" altLang="en-US" sz="2000" dirty="0">
                <a:latin typeface="BIZ UDPゴシック" panose="020B0400000000000000" pitchFamily="50" charset="-128"/>
                <a:ea typeface="BIZ UDPゴシック" panose="020B0400000000000000" pitchFamily="50" charset="-128"/>
              </a:rPr>
              <a:t>新規および更新等の申請の際に在宅利用を希望の場合、通常の新規（更新）の書類一式を提出する。</a:t>
            </a:r>
            <a:endParaRPr lang="en-US" altLang="ja-JP"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　　その書類に加えて以下の書類を提出すること。</a:t>
            </a:r>
          </a:p>
          <a:p>
            <a:r>
              <a:rPr lang="ja-JP" altLang="en-US" sz="2000" dirty="0">
                <a:latin typeface="BIZ UDPゴシック" panose="020B0400000000000000" pitchFamily="50" charset="-128"/>
                <a:ea typeface="BIZ UDPゴシック" panose="020B0400000000000000" pitchFamily="50" charset="-128"/>
              </a:rPr>
              <a:t>　　なお、この書類は更新のつど提出が必要である。</a:t>
            </a:r>
          </a:p>
          <a:p>
            <a:r>
              <a:rPr lang="ja-JP" altLang="en-US" sz="2000" dirty="0">
                <a:latin typeface="BIZ UDPゴシック" panose="020B0400000000000000" pitchFamily="50" charset="-128"/>
                <a:ea typeface="BIZ UDPゴシック" panose="020B0400000000000000" pitchFamily="50" charset="-128"/>
              </a:rPr>
              <a:t>　　　　①「在宅利用における申出書」（様式１、２、３）</a:t>
            </a:r>
          </a:p>
          <a:p>
            <a:r>
              <a:rPr lang="ja-JP" altLang="en-US" sz="2000" dirty="0">
                <a:latin typeface="BIZ UDPゴシック" panose="020B0400000000000000" pitchFamily="50" charset="-128"/>
                <a:ea typeface="BIZ UDPゴシック" panose="020B0400000000000000" pitchFamily="50" charset="-128"/>
              </a:rPr>
              <a:t>　　　　②　在宅利用することについて記載がある個別支援計画の写し</a:t>
            </a:r>
          </a:p>
          <a:p>
            <a:r>
              <a:rPr lang="ja-JP" altLang="en-US" sz="2000" dirty="0">
                <a:latin typeface="BIZ UDPゴシック" panose="020B0400000000000000" pitchFamily="50" charset="-128"/>
                <a:ea typeface="BIZ UDPゴシック" panose="020B0400000000000000" pitchFamily="50" charset="-128"/>
              </a:rPr>
              <a:t>　　これらの書類をもとに市で精査・検討を行った上で、市として決定する。</a:t>
            </a:r>
          </a:p>
          <a:p>
            <a:r>
              <a:rPr lang="ja-JP" altLang="en-US" sz="2000" dirty="0">
                <a:latin typeface="BIZ UDPゴシック" panose="020B0400000000000000" pitchFamily="50" charset="-128"/>
                <a:ea typeface="BIZ UDPゴシック" panose="020B0400000000000000" pitchFamily="50" charset="-128"/>
              </a:rPr>
              <a:t>　　決定した場合、受給者証に「在宅利用／（事業所名）」と印字をする。市が認めた後でないと請求する</a:t>
            </a:r>
            <a:endParaRPr lang="en-US" altLang="ja-JP"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　　ことができない。</a:t>
            </a:r>
          </a:p>
        </p:txBody>
      </p:sp>
    </p:spTree>
    <p:extLst>
      <p:ext uri="{BB962C8B-B14F-4D97-AF65-F5344CB8AC3E}">
        <p14:creationId xmlns:p14="http://schemas.microsoft.com/office/powerpoint/2010/main" val="3381204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95DA64F-A093-4494-C95B-09F75D2183F3}"/>
              </a:ext>
            </a:extLst>
          </p:cNvPr>
          <p:cNvSpPr txBox="1"/>
          <p:nvPr/>
        </p:nvSpPr>
        <p:spPr>
          <a:xfrm>
            <a:off x="825341" y="1355080"/>
            <a:ext cx="10541318" cy="3785652"/>
          </a:xfrm>
          <a:prstGeom prst="rect">
            <a:avLst/>
          </a:prstGeom>
          <a:noFill/>
        </p:spPr>
        <p:txBody>
          <a:bodyPr wrap="square">
            <a:spAutoFit/>
          </a:bodyPr>
          <a:lstStyle/>
          <a:p>
            <a:pPr marL="266700" indent="-266700" algn="just">
              <a:buNone/>
            </a:pPr>
            <a:r>
              <a:rPr lang="ja-JP" altLang="ja-JP" sz="20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（３）支援の提供と記録</a:t>
            </a:r>
          </a:p>
          <a:p>
            <a:pPr marL="266700" indent="-266700" algn="just">
              <a:buNone/>
            </a:pPr>
            <a:r>
              <a:rPr lang="ja-JP" altLang="ja-JP" sz="20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先述のとおり、２（１）～（７）までの全ての要件を満たす場合にのみ、報酬算定可能となるた</a:t>
            </a:r>
          </a:p>
          <a:p>
            <a:pPr marL="266700" indent="-133350" algn="just">
              <a:buNone/>
            </a:pPr>
            <a:r>
              <a:rPr lang="ja-JP" altLang="ja-JP" sz="20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め、以下の記録をしておくこと。</a:t>
            </a:r>
            <a:endParaRPr lang="en-US" altLang="ja-JP" sz="20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marL="266700" indent="-133350" algn="just">
              <a:buNone/>
            </a:pPr>
            <a:endParaRPr lang="ja-JP" altLang="ja-JP" sz="20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marL="266700" indent="-133350" algn="just">
              <a:buNone/>
            </a:pPr>
            <a:r>
              <a:rPr lang="ja-JP" altLang="ja-JP" sz="20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・支援を行った日ごとに、日報（訓練内容・支援記録）を作成すること。</a:t>
            </a:r>
            <a:endParaRPr lang="en-US" altLang="ja-JP" sz="20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marL="266700" indent="-133350" algn="just">
              <a:buNone/>
            </a:pPr>
            <a:endParaRPr lang="ja-JP" altLang="ja-JP" sz="20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marL="266700" indent="-266700" algn="just">
              <a:buNone/>
            </a:pPr>
            <a:r>
              <a:rPr lang="ja-JP" altLang="ja-JP" sz="20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lang="ja-JP" altLang="ja-JP" sz="2000" u="sng"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実績記録票の備考欄に「在宅支援」と記載すること</a:t>
            </a:r>
            <a:r>
              <a:rPr lang="ja-JP" altLang="ja-JP" sz="20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endParaRPr lang="en-US" altLang="ja-JP" sz="20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marL="266700" indent="-266700" algn="just">
              <a:buNone/>
            </a:pPr>
            <a:endParaRPr lang="ja-JP" altLang="ja-JP" sz="20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marL="266700" indent="-266700" algn="just">
              <a:buNone/>
            </a:pPr>
            <a:r>
              <a:rPr lang="ja-JP" altLang="ja-JP" sz="20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・週</a:t>
            </a:r>
            <a:r>
              <a:rPr lang="en-US" altLang="ja-JP" sz="20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1</a:t>
            </a:r>
            <a:r>
              <a:rPr lang="ja-JP" altLang="ja-JP" sz="20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回、月</a:t>
            </a:r>
            <a:r>
              <a:rPr lang="en-US" altLang="ja-JP" sz="20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1</a:t>
            </a:r>
            <a:r>
              <a:rPr lang="ja-JP" altLang="ja-JP" sz="20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回の訓練目標に対する達成度の評価状況等を記録すること。</a:t>
            </a:r>
            <a:endParaRPr lang="en-US" altLang="ja-JP" sz="20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marL="266700" indent="-266700" algn="just">
              <a:buNone/>
            </a:pPr>
            <a:endParaRPr lang="ja-JP" altLang="ja-JP" sz="20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marL="266700" indent="-266700" algn="just">
              <a:buNone/>
            </a:pPr>
            <a:r>
              <a:rPr lang="ja-JP" altLang="ja-JP" sz="20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上記の旨を必ず記録に残し、事業所にて保管すること。本市より、支援記録等の提出を求めら</a:t>
            </a:r>
            <a:endParaRPr lang="en-US" altLang="ja-JP" sz="20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marL="266700" indent="-266700" algn="just">
              <a:buNone/>
            </a:pPr>
            <a:r>
              <a:rPr lang="ja-JP" altLang="ja-JP" sz="20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れた場合、速やかに提出をすること。</a:t>
            </a:r>
          </a:p>
        </p:txBody>
      </p:sp>
    </p:spTree>
    <p:extLst>
      <p:ext uri="{BB962C8B-B14F-4D97-AF65-F5344CB8AC3E}">
        <p14:creationId xmlns:p14="http://schemas.microsoft.com/office/powerpoint/2010/main" val="405655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6344563-5164-9568-F487-BEE70B4C2185}"/>
              </a:ext>
            </a:extLst>
          </p:cNvPr>
          <p:cNvSpPr txBox="1"/>
          <p:nvPr/>
        </p:nvSpPr>
        <p:spPr>
          <a:xfrm>
            <a:off x="0" y="0"/>
            <a:ext cx="12192000" cy="646331"/>
          </a:xfrm>
          <a:prstGeom prst="rect">
            <a:avLst/>
          </a:prstGeom>
          <a:solidFill>
            <a:srgbClr val="FBA3EC"/>
          </a:solidFill>
        </p:spPr>
        <p:txBody>
          <a:bodyPr wrap="square" rtlCol="0">
            <a:spAutoFit/>
          </a:bodyPr>
          <a:lstStyle/>
          <a:p>
            <a:pPr algn="ctr"/>
            <a:r>
              <a:rPr kumimoji="1" lang="ja-JP" altLang="en-US" sz="3600" dirty="0">
                <a:latin typeface="BIZ UDPゴシック" panose="020B0400000000000000" pitchFamily="50" charset="-128"/>
                <a:ea typeface="BIZ UDPゴシック" panose="020B0400000000000000" pitchFamily="50" charset="-128"/>
              </a:rPr>
              <a:t>留　意　事　項</a:t>
            </a:r>
          </a:p>
        </p:txBody>
      </p:sp>
      <p:sp>
        <p:nvSpPr>
          <p:cNvPr id="4" name="テキスト ボックス 3">
            <a:extLst>
              <a:ext uri="{FF2B5EF4-FFF2-40B4-BE49-F238E27FC236}">
                <a16:creationId xmlns:a16="http://schemas.microsoft.com/office/drawing/2014/main" id="{369787E0-04C3-6239-146D-CD471E936D97}"/>
              </a:ext>
            </a:extLst>
          </p:cNvPr>
          <p:cNvSpPr txBox="1"/>
          <p:nvPr/>
        </p:nvSpPr>
        <p:spPr>
          <a:xfrm>
            <a:off x="751997" y="952351"/>
            <a:ext cx="10132313" cy="4093428"/>
          </a:xfrm>
          <a:prstGeom prst="rect">
            <a:avLst/>
          </a:prstGeom>
          <a:noFill/>
        </p:spPr>
        <p:txBody>
          <a:bodyPr wrap="square">
            <a:spAutoFit/>
          </a:bodyPr>
          <a:lstStyle/>
          <a:p>
            <a:r>
              <a:rPr lang="ja-JP" altLang="en-US" sz="2000" dirty="0">
                <a:latin typeface="BIZ UDPゴシック" panose="020B0400000000000000" pitchFamily="50" charset="-128"/>
                <a:ea typeface="BIZ UDPゴシック" panose="020B0400000000000000" pitchFamily="50" charset="-128"/>
              </a:rPr>
              <a:t>・在宅でのサービス利用が認められるのは、「利用者本人が在宅でのサービス利用を希</a:t>
            </a:r>
            <a:endParaRPr lang="en-US" altLang="ja-JP"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　望し、市が在宅でのサービス利用を認めた」場合であり、事業所の都合等により在宅での</a:t>
            </a:r>
            <a:endParaRPr lang="en-US" altLang="ja-JP"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　支援とすることは認められない。</a:t>
            </a:r>
            <a:endParaRPr lang="en-US" altLang="ja-JP" sz="2000" dirty="0">
              <a:latin typeface="BIZ UDPゴシック" panose="020B0400000000000000" pitchFamily="50" charset="-128"/>
              <a:ea typeface="BIZ UDPゴシック" panose="020B0400000000000000" pitchFamily="50" charset="-128"/>
            </a:endParaRPr>
          </a:p>
          <a:p>
            <a:endParaRPr lang="ja-JP" altLang="en-US"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・単なる欠席連絡（その後の支援については不要と利用者からの意向がある場合）につい</a:t>
            </a:r>
            <a:endParaRPr lang="en-US" altLang="ja-JP"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　ては、サービス提供とはみなさない。</a:t>
            </a:r>
            <a:endParaRPr lang="en-US" altLang="ja-JP" sz="2000" dirty="0">
              <a:latin typeface="BIZ UDPゴシック" panose="020B0400000000000000" pitchFamily="50" charset="-128"/>
              <a:ea typeface="BIZ UDPゴシック" panose="020B0400000000000000" pitchFamily="50" charset="-128"/>
            </a:endParaRPr>
          </a:p>
          <a:p>
            <a:endParaRPr lang="ja-JP" altLang="en-US"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・在宅と通所とを組み合わせて利用することも可能だが、その日の利用者の体調や事業所</a:t>
            </a:r>
            <a:endParaRPr lang="en-US" altLang="ja-JP"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　の都合等により自由に変更するものではなく、事前に個別支援計画に位置付け、計画</a:t>
            </a:r>
            <a:endParaRPr lang="en-US" altLang="ja-JP"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　的に組み合わせて利用すること。</a:t>
            </a:r>
            <a:endParaRPr lang="en-US" altLang="ja-JP" sz="2000" dirty="0">
              <a:latin typeface="BIZ UDPゴシック" panose="020B0400000000000000" pitchFamily="50" charset="-128"/>
              <a:ea typeface="BIZ UDPゴシック" panose="020B0400000000000000" pitchFamily="50" charset="-128"/>
            </a:endParaRPr>
          </a:p>
          <a:p>
            <a:endParaRPr lang="ja-JP" altLang="en-US"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・在宅就労中は、報酬算定上、通常の通所による支援と考え方は同じであり、在宅就労時</a:t>
            </a:r>
            <a:endParaRPr lang="en-US" altLang="ja-JP"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　に別の障害福祉サービス（居宅介護など）を同時に受けることはできない。</a:t>
            </a:r>
          </a:p>
        </p:txBody>
      </p:sp>
      <p:sp>
        <p:nvSpPr>
          <p:cNvPr id="6" name="テキスト ボックス 5">
            <a:extLst>
              <a:ext uri="{FF2B5EF4-FFF2-40B4-BE49-F238E27FC236}">
                <a16:creationId xmlns:a16="http://schemas.microsoft.com/office/drawing/2014/main" id="{B13A7149-2EDC-3EDC-638C-64519D8BA6F3}"/>
              </a:ext>
            </a:extLst>
          </p:cNvPr>
          <p:cNvSpPr txBox="1"/>
          <p:nvPr/>
        </p:nvSpPr>
        <p:spPr>
          <a:xfrm>
            <a:off x="3752727" y="5371683"/>
            <a:ext cx="8183634" cy="1323439"/>
          </a:xfrm>
          <a:prstGeom prst="rect">
            <a:avLst/>
          </a:prstGeom>
          <a:noFill/>
          <a:ln>
            <a:solidFill>
              <a:schemeClr val="accent1"/>
            </a:solidFill>
          </a:ln>
        </p:spPr>
        <p:txBody>
          <a:bodyPr wrap="square">
            <a:spAutoFit/>
          </a:bodyPr>
          <a:lstStyle/>
          <a:p>
            <a:r>
              <a:rPr lang="ja-JP" altLang="en-US" sz="1600" dirty="0">
                <a:latin typeface="BIZ UDPゴシック" panose="020B0400000000000000" pitchFamily="50" charset="-128"/>
                <a:ea typeface="BIZ UDPゴシック" panose="020B0400000000000000" pitchFamily="50" charset="-128"/>
              </a:rPr>
              <a:t>＜参考資料＞</a:t>
            </a:r>
            <a:endParaRPr lang="en-US" altLang="ja-JP" sz="1600" dirty="0">
              <a:latin typeface="BIZ UDPゴシック" panose="020B0400000000000000" pitchFamily="50" charset="-128"/>
              <a:ea typeface="BIZ UDPゴシック" panose="020B0400000000000000" pitchFamily="50" charset="-128"/>
            </a:endParaRPr>
          </a:p>
          <a:p>
            <a:r>
              <a:rPr lang="ja-JP" altLang="en-US" sz="1600" dirty="0">
                <a:latin typeface="BIZ UDPゴシック" panose="020B0400000000000000" pitchFamily="50" charset="-128"/>
                <a:ea typeface="BIZ UDPゴシック" panose="020B0400000000000000" pitchFamily="50" charset="-128"/>
              </a:rPr>
              <a:t>　○「就労移行支援事業・就労継続支援事業（Ａ型・Ｂ型）における留意事項について」</a:t>
            </a:r>
          </a:p>
          <a:p>
            <a:r>
              <a:rPr lang="ja-JP" altLang="en-US" sz="1600" dirty="0">
                <a:latin typeface="BIZ UDPゴシック" panose="020B0400000000000000" pitchFamily="50" charset="-128"/>
                <a:ea typeface="BIZ UDPゴシック" panose="020B0400000000000000" pitchFamily="50" charset="-128"/>
              </a:rPr>
              <a:t>　　（最終改正　障障発第</a:t>
            </a:r>
            <a:r>
              <a:rPr lang="en-US" altLang="ja-JP" sz="1600" dirty="0">
                <a:latin typeface="BIZ UDPゴシック" panose="020B0400000000000000" pitchFamily="50" charset="-128"/>
                <a:ea typeface="BIZ UDPゴシック" panose="020B0400000000000000" pitchFamily="50" charset="-128"/>
              </a:rPr>
              <a:t>03311</a:t>
            </a:r>
            <a:r>
              <a:rPr lang="ja-JP" altLang="en-US" sz="1600" dirty="0">
                <a:latin typeface="BIZ UDPゴシック" panose="020B0400000000000000" pitchFamily="50" charset="-128"/>
                <a:ea typeface="BIZ UDPゴシック" panose="020B0400000000000000" pitchFamily="50" charset="-128"/>
              </a:rPr>
              <a:t>号第</a:t>
            </a:r>
            <a:r>
              <a:rPr lang="en-US" altLang="ja-JP" sz="1600" dirty="0">
                <a:latin typeface="BIZ UDPゴシック" panose="020B0400000000000000" pitchFamily="50" charset="-128"/>
                <a:ea typeface="BIZ UDPゴシック" panose="020B0400000000000000" pitchFamily="50" charset="-128"/>
              </a:rPr>
              <a:t>2</a:t>
            </a:r>
            <a:r>
              <a:rPr lang="ja-JP" altLang="en-US" sz="1600" dirty="0">
                <a:latin typeface="BIZ UDPゴシック" panose="020B0400000000000000" pitchFamily="50" charset="-128"/>
                <a:ea typeface="BIZ UDPゴシック" panose="020B0400000000000000" pitchFamily="50" charset="-128"/>
              </a:rPr>
              <a:t>号　令和</a:t>
            </a:r>
            <a:r>
              <a:rPr lang="en-US" altLang="ja-JP" sz="1600" dirty="0">
                <a:latin typeface="BIZ UDPゴシック" panose="020B0400000000000000" pitchFamily="50" charset="-128"/>
                <a:ea typeface="BIZ UDPゴシック" panose="020B0400000000000000" pitchFamily="50" charset="-128"/>
              </a:rPr>
              <a:t>7</a:t>
            </a:r>
            <a:r>
              <a:rPr lang="ja-JP" altLang="en-US" sz="1600" dirty="0">
                <a:latin typeface="BIZ UDPゴシック" panose="020B0400000000000000" pitchFamily="50" charset="-128"/>
                <a:ea typeface="BIZ UDPゴシック" panose="020B0400000000000000" pitchFamily="50" charset="-128"/>
              </a:rPr>
              <a:t>年</a:t>
            </a:r>
            <a:r>
              <a:rPr lang="en-US" altLang="ja-JP" sz="1600" dirty="0">
                <a:latin typeface="BIZ UDPゴシック" panose="020B0400000000000000" pitchFamily="50" charset="-128"/>
                <a:ea typeface="BIZ UDPゴシック" panose="020B0400000000000000" pitchFamily="50" charset="-128"/>
              </a:rPr>
              <a:t>3</a:t>
            </a:r>
            <a:r>
              <a:rPr lang="ja-JP" altLang="en-US" sz="1600" dirty="0">
                <a:latin typeface="BIZ UDPゴシック" panose="020B0400000000000000" pitchFamily="50" charset="-128"/>
                <a:ea typeface="BIZ UDPゴシック" panose="020B0400000000000000" pitchFamily="50" charset="-128"/>
              </a:rPr>
              <a:t>月</a:t>
            </a:r>
            <a:r>
              <a:rPr lang="en-US" altLang="ja-JP" sz="1600" dirty="0">
                <a:latin typeface="BIZ UDPゴシック" panose="020B0400000000000000" pitchFamily="50" charset="-128"/>
                <a:ea typeface="BIZ UDPゴシック" panose="020B0400000000000000" pitchFamily="50" charset="-128"/>
              </a:rPr>
              <a:t>31</a:t>
            </a:r>
            <a:r>
              <a:rPr lang="ja-JP" altLang="en-US" sz="1600" dirty="0">
                <a:latin typeface="BIZ UDPゴシック" panose="020B0400000000000000" pitchFamily="50" charset="-128"/>
                <a:ea typeface="BIZ UDPゴシック" panose="020B0400000000000000" pitchFamily="50" charset="-128"/>
              </a:rPr>
              <a:t>日　厚生労働省社会・援護局）</a:t>
            </a:r>
          </a:p>
          <a:p>
            <a:r>
              <a:rPr lang="ja-JP" altLang="en-US" sz="1600" dirty="0">
                <a:latin typeface="BIZ UDPゴシック" panose="020B0400000000000000" pitchFamily="50" charset="-128"/>
                <a:ea typeface="BIZ UDPゴシック" panose="020B0400000000000000" pitchFamily="50" charset="-128"/>
              </a:rPr>
              <a:t>　○令和</a:t>
            </a:r>
            <a:r>
              <a:rPr lang="en-US" altLang="ja-JP" sz="1600" dirty="0">
                <a:latin typeface="BIZ UDPゴシック" panose="020B0400000000000000" pitchFamily="50" charset="-128"/>
                <a:ea typeface="BIZ UDPゴシック" panose="020B0400000000000000" pitchFamily="50" charset="-128"/>
              </a:rPr>
              <a:t>6</a:t>
            </a:r>
            <a:r>
              <a:rPr lang="ja-JP" altLang="en-US" sz="1600" dirty="0">
                <a:latin typeface="BIZ UDPゴシック" panose="020B0400000000000000" pitchFamily="50" charset="-128"/>
                <a:ea typeface="BIZ UDPゴシック" panose="020B0400000000000000" pitchFamily="50" charset="-128"/>
              </a:rPr>
              <a:t>年度障害福祉サービス等報酬改定等に関するＱ＆Ａ　</a:t>
            </a:r>
            <a:r>
              <a:rPr lang="en-US" altLang="ja-JP" sz="1600" dirty="0">
                <a:latin typeface="BIZ UDPゴシック" panose="020B0400000000000000" pitchFamily="50" charset="-128"/>
                <a:ea typeface="BIZ UDPゴシック" panose="020B0400000000000000" pitchFamily="50" charset="-128"/>
              </a:rPr>
              <a:t>VOL.8</a:t>
            </a:r>
          </a:p>
          <a:p>
            <a:r>
              <a:rPr lang="ja-JP" altLang="en-US" sz="1600" dirty="0">
                <a:latin typeface="BIZ UDPゴシック" panose="020B0400000000000000" pitchFamily="50" charset="-128"/>
                <a:ea typeface="BIZ UDPゴシック" panose="020B0400000000000000" pitchFamily="50" charset="-128"/>
              </a:rPr>
              <a:t>　　（令和</a:t>
            </a:r>
            <a:r>
              <a:rPr lang="en-US" altLang="ja-JP" sz="1600" dirty="0">
                <a:latin typeface="BIZ UDPゴシック" panose="020B0400000000000000" pitchFamily="50" charset="-128"/>
                <a:ea typeface="BIZ UDPゴシック" panose="020B0400000000000000" pitchFamily="50" charset="-128"/>
              </a:rPr>
              <a:t>7</a:t>
            </a:r>
            <a:r>
              <a:rPr lang="ja-JP" altLang="en-US" sz="1600" dirty="0">
                <a:latin typeface="BIZ UDPゴシック" panose="020B0400000000000000" pitchFamily="50" charset="-128"/>
                <a:ea typeface="BIZ UDPゴシック" panose="020B0400000000000000" pitchFamily="50" charset="-128"/>
              </a:rPr>
              <a:t>年</a:t>
            </a:r>
            <a:r>
              <a:rPr lang="en-US" altLang="ja-JP" sz="1600" dirty="0">
                <a:latin typeface="BIZ UDPゴシック" panose="020B0400000000000000" pitchFamily="50" charset="-128"/>
                <a:ea typeface="BIZ UDPゴシック" panose="020B0400000000000000" pitchFamily="50" charset="-128"/>
              </a:rPr>
              <a:t>3</a:t>
            </a:r>
            <a:r>
              <a:rPr lang="ja-JP" altLang="en-US" sz="1600" dirty="0">
                <a:latin typeface="BIZ UDPゴシック" panose="020B0400000000000000" pitchFamily="50" charset="-128"/>
                <a:ea typeface="BIZ UDPゴシック" panose="020B0400000000000000" pitchFamily="50" charset="-128"/>
              </a:rPr>
              <a:t>月</a:t>
            </a:r>
            <a:r>
              <a:rPr lang="en-US" altLang="ja-JP" sz="1600" dirty="0">
                <a:latin typeface="BIZ UDPゴシック" panose="020B0400000000000000" pitchFamily="50" charset="-128"/>
                <a:ea typeface="BIZ UDPゴシック" panose="020B0400000000000000" pitchFamily="50" charset="-128"/>
              </a:rPr>
              <a:t>31</a:t>
            </a:r>
            <a:r>
              <a:rPr lang="ja-JP" altLang="en-US" sz="1600" dirty="0">
                <a:latin typeface="BIZ UDPゴシック" panose="020B0400000000000000" pitchFamily="50" charset="-128"/>
                <a:ea typeface="BIZ UDPゴシック" panose="020B0400000000000000" pitchFamily="50" charset="-128"/>
              </a:rPr>
              <a:t>日）</a:t>
            </a:r>
          </a:p>
        </p:txBody>
      </p:sp>
    </p:spTree>
    <p:extLst>
      <p:ext uri="{BB962C8B-B14F-4D97-AF65-F5344CB8AC3E}">
        <p14:creationId xmlns:p14="http://schemas.microsoft.com/office/powerpoint/2010/main" val="26270206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42B0F00-8139-7B85-F7A8-CC9E37EE6887}"/>
              </a:ext>
            </a:extLst>
          </p:cNvPr>
          <p:cNvSpPr txBox="1"/>
          <p:nvPr/>
        </p:nvSpPr>
        <p:spPr>
          <a:xfrm>
            <a:off x="434585" y="1325837"/>
            <a:ext cx="11087100" cy="4401205"/>
          </a:xfrm>
          <a:prstGeom prst="rect">
            <a:avLst/>
          </a:prstGeom>
          <a:noFill/>
        </p:spPr>
        <p:txBody>
          <a:bodyPr wrap="square">
            <a:spAutoFit/>
          </a:bodyPr>
          <a:lstStyle/>
          <a:p>
            <a:r>
              <a:rPr lang="ja-JP" altLang="en-US" sz="2000" dirty="0">
                <a:latin typeface="BIZ UDPゴシック" panose="020B0400000000000000" pitchFamily="50" charset="-128"/>
                <a:ea typeface="BIZ UDPゴシック" panose="020B0400000000000000" pitchFamily="50" charset="-128"/>
              </a:rPr>
              <a:t>Ｑ１　対象となるサービス種別は何ですか。</a:t>
            </a:r>
          </a:p>
          <a:p>
            <a:r>
              <a:rPr lang="ja-JP" altLang="en-US" sz="2000" dirty="0">
                <a:latin typeface="BIZ UDPゴシック" panose="020B0400000000000000" pitchFamily="50" charset="-128"/>
                <a:ea typeface="BIZ UDPゴシック" panose="020B0400000000000000" pitchFamily="50" charset="-128"/>
              </a:rPr>
              <a:t>Ａ１　就労移行支援、就労継続支援Ａ型、就労継続支援Ｂ型です。</a:t>
            </a:r>
          </a:p>
          <a:p>
            <a:endParaRPr lang="en-US" altLang="ja-JP" sz="2000" dirty="0">
              <a:latin typeface="BIZ UDPゴシック" panose="020B0400000000000000" pitchFamily="50" charset="-128"/>
              <a:ea typeface="BIZ UDPゴシック" panose="020B0400000000000000" pitchFamily="50" charset="-128"/>
            </a:endParaRPr>
          </a:p>
          <a:p>
            <a:endParaRPr lang="ja-JP" altLang="en-US"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Ｑ２　在宅利用が認められた場合の通知はありますか。</a:t>
            </a:r>
          </a:p>
          <a:p>
            <a:r>
              <a:rPr lang="ja-JP" altLang="en-US" sz="2000" dirty="0">
                <a:latin typeface="BIZ UDPゴシック" panose="020B0400000000000000" pitchFamily="50" charset="-128"/>
                <a:ea typeface="BIZ UDPゴシック" panose="020B0400000000000000" pitchFamily="50" charset="-128"/>
              </a:rPr>
              <a:t>Ａ２　受給者証に「在宅利用／（事業所名）」と印字します。</a:t>
            </a:r>
          </a:p>
          <a:p>
            <a:endParaRPr lang="en-US" altLang="ja-JP" sz="2000" dirty="0">
              <a:latin typeface="BIZ UDPゴシック" panose="020B0400000000000000" pitchFamily="50" charset="-128"/>
              <a:ea typeface="BIZ UDPゴシック" panose="020B0400000000000000" pitchFamily="50" charset="-128"/>
            </a:endParaRPr>
          </a:p>
          <a:p>
            <a:endParaRPr lang="ja-JP" altLang="en-US" sz="2000" dirty="0">
              <a:latin typeface="BIZ UDPゴシック" panose="020B0400000000000000" pitchFamily="50" charset="-128"/>
              <a:ea typeface="BIZ UDPゴシック" panose="020B0400000000000000" pitchFamily="50" charset="-128"/>
            </a:endParaRPr>
          </a:p>
          <a:p>
            <a:r>
              <a:rPr lang="ja-JP" altLang="en-US" sz="2000" dirty="0">
                <a:latin typeface="BIZ UDPゴシック" panose="020B0400000000000000" pitchFamily="50" charset="-128"/>
                <a:ea typeface="BIZ UDPゴシック" panose="020B0400000000000000" pitchFamily="50" charset="-128"/>
              </a:rPr>
              <a:t>Ｑ３　「在宅でのサービス利用届出書」の提出をもって在宅利用が認められますか。</a:t>
            </a:r>
          </a:p>
          <a:p>
            <a:r>
              <a:rPr lang="ja-JP" altLang="en-US" sz="2000" dirty="0">
                <a:latin typeface="BIZ UDPゴシック" panose="020B0400000000000000" pitchFamily="50" charset="-128"/>
                <a:ea typeface="BIZ UDPゴシック" panose="020B0400000000000000" pitchFamily="50" charset="-128"/>
              </a:rPr>
              <a:t>Ａ３　書類の提出をもって在宅利用のサービス更新を認めるわけではなく、提出書類の内容を精査した上での判断となります。必要に応じて、対象者との面談をさせていただく場合もあります。また、在宅利用が認められた場合でも、期間を遡っての利用は認められませんので、必ず事前に提出してください。</a:t>
            </a:r>
          </a:p>
          <a:p>
            <a:endParaRPr lang="ja-JP" altLang="en-US" sz="2000" dirty="0">
              <a:latin typeface="BIZ UDPゴシック" panose="020B0400000000000000" pitchFamily="50" charset="-128"/>
              <a:ea typeface="BIZ UDPゴシック" panose="020B0400000000000000" pitchFamily="50" charset="-128"/>
            </a:endParaRPr>
          </a:p>
        </p:txBody>
      </p:sp>
      <p:sp>
        <p:nvSpPr>
          <p:cNvPr id="4" name="テキスト ボックス 3">
            <a:extLst>
              <a:ext uri="{FF2B5EF4-FFF2-40B4-BE49-F238E27FC236}">
                <a16:creationId xmlns:a16="http://schemas.microsoft.com/office/drawing/2014/main" id="{7FB91C37-B453-EF49-14A9-35BEE60CFB23}"/>
              </a:ext>
            </a:extLst>
          </p:cNvPr>
          <p:cNvSpPr txBox="1"/>
          <p:nvPr/>
        </p:nvSpPr>
        <p:spPr>
          <a:xfrm>
            <a:off x="0" y="0"/>
            <a:ext cx="12191999" cy="646331"/>
          </a:xfrm>
          <a:prstGeom prst="rect">
            <a:avLst/>
          </a:prstGeom>
          <a:solidFill>
            <a:srgbClr val="FBA3EC"/>
          </a:solidFill>
        </p:spPr>
        <p:txBody>
          <a:bodyPr wrap="square" rtlCol="0">
            <a:spAutoFit/>
          </a:bodyPr>
          <a:lstStyle/>
          <a:p>
            <a:pPr algn="ctr"/>
            <a:r>
              <a:rPr kumimoji="1" lang="ja-JP" altLang="en-US" sz="3600" dirty="0">
                <a:latin typeface="BIZ UDPゴシック" panose="020B0400000000000000" pitchFamily="50" charset="-128"/>
                <a:ea typeface="BIZ UDPゴシック" panose="020B0400000000000000" pitchFamily="50" charset="-128"/>
              </a:rPr>
              <a:t>在宅利用に係る取り扱いＱ＆Ａ</a:t>
            </a:r>
          </a:p>
        </p:txBody>
      </p:sp>
    </p:spTree>
    <p:extLst>
      <p:ext uri="{BB962C8B-B14F-4D97-AF65-F5344CB8AC3E}">
        <p14:creationId xmlns:p14="http://schemas.microsoft.com/office/powerpoint/2010/main" val="3637027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1F6BF02C-79AD-0334-4633-F0DF01656BC5}"/>
              </a:ext>
            </a:extLst>
          </p:cNvPr>
          <p:cNvSpPr txBox="1"/>
          <p:nvPr/>
        </p:nvSpPr>
        <p:spPr>
          <a:xfrm>
            <a:off x="369570" y="474345"/>
            <a:ext cx="11452860" cy="5909310"/>
          </a:xfrm>
          <a:prstGeom prst="rect">
            <a:avLst/>
          </a:prstGeom>
          <a:noFill/>
        </p:spPr>
        <p:txBody>
          <a:bodyPr wrap="square">
            <a:spAutoFit/>
          </a:bodyPr>
          <a:lstStyle/>
          <a:p>
            <a:r>
              <a:rPr lang="ja-JP" altLang="en-US" dirty="0">
                <a:latin typeface="BIZ UDPゴシック" panose="020B0400000000000000" pitchFamily="50" charset="-128"/>
                <a:ea typeface="BIZ UDPゴシック" panose="020B0400000000000000" pitchFamily="50" charset="-128"/>
              </a:rPr>
              <a:t>Ｑ４　利用する事業所を変更した場合の手続きはどのように行いますか。</a:t>
            </a:r>
          </a:p>
          <a:p>
            <a:r>
              <a:rPr lang="ja-JP" altLang="en-US" dirty="0">
                <a:latin typeface="BIZ UDPゴシック" panose="020B0400000000000000" pitchFamily="50" charset="-128"/>
                <a:ea typeface="BIZ UDPゴシック" panose="020B0400000000000000" pitchFamily="50" charset="-128"/>
              </a:rPr>
              <a:t>Ａ４　既に在宅利用が認められている場合でも、改めて受給者証に事業所名を印字しますので、事業所を変更する場合は、改めて変更後の事業所が作成した「在宅利用における申出書」「個別支援計画の写し」を提出してください。</a:t>
            </a:r>
          </a:p>
          <a:p>
            <a:r>
              <a:rPr lang="ja-JP" altLang="en-US" dirty="0">
                <a:latin typeface="BIZ UDPゴシック" panose="020B0400000000000000" pitchFamily="50" charset="-128"/>
                <a:ea typeface="BIZ UDPゴシック" panose="020B0400000000000000" pitchFamily="50" charset="-128"/>
              </a:rPr>
              <a:t>　事業所を変更せずに利用していたことが判明した際には、報酬の返還等を求めることがありますので、ご留意ください。</a:t>
            </a:r>
          </a:p>
          <a:p>
            <a:endParaRPr lang="ja-JP" altLang="en-US"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Ｑ５　利用者の体調不良時の対応はどうしますか。</a:t>
            </a:r>
          </a:p>
          <a:p>
            <a:r>
              <a:rPr lang="ja-JP" altLang="en-US" dirty="0">
                <a:latin typeface="BIZ UDPゴシック" panose="020B0400000000000000" pitchFamily="50" charset="-128"/>
                <a:ea typeface="BIZ UDPゴシック" panose="020B0400000000000000" pitchFamily="50" charset="-128"/>
              </a:rPr>
              <a:t>Ａ５　風邪等の感染症やその他疾病等による身体的な不調、精神疾患等による精神面の不調のいずれの場合においても、在宅利用者が行う作業活動や訓練等のメニューが利用できる状態にないと判断される場合は、欠席として取り扱い、基本報酬の請求は不可とします。</a:t>
            </a:r>
          </a:p>
          <a:p>
            <a:endParaRPr lang="ja-JP" altLang="en-US"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Ｑ６　利用者の臨時的な予定（通院、介護、子育て等）及び一時的な天候不良やインフルエンザ等の流行により事業所を臨時的に閉鎖する場合に在宅利用はできますか。</a:t>
            </a:r>
          </a:p>
          <a:p>
            <a:r>
              <a:rPr lang="ja-JP" altLang="en-US" dirty="0">
                <a:latin typeface="BIZ UDPゴシック" panose="020B0400000000000000" pitchFamily="50" charset="-128"/>
                <a:ea typeface="BIZ UDPゴシック" panose="020B0400000000000000" pitchFamily="50" charset="-128"/>
              </a:rPr>
              <a:t>Ａ６　在宅利用については、個人的な予定や事業所の都合等により自由に変更するものではなく、事前に個別支援計画に位置付け、計画的に利用していただく必要があるため、上記のような場合における在宅利用は不可とします。また、事業所の臨時的な閉鎖の場合においても、在宅でのサービス利用者に対する適切な支援を行うことができないと判断されるため、在宅でのサービス利用者においてもその期間中の在宅利用は不可とします。</a:t>
            </a:r>
          </a:p>
          <a:p>
            <a:endParaRPr lang="ja-JP" altLang="en-US"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Ｑ７　在宅就労中で、昼休憩等の時間帯にヘルパー支援を受けてもいいですか。</a:t>
            </a:r>
          </a:p>
          <a:p>
            <a:r>
              <a:rPr lang="ja-JP" altLang="en-US" dirty="0">
                <a:latin typeface="BIZ UDPゴシック" panose="020B0400000000000000" pitchFamily="50" charset="-128"/>
                <a:ea typeface="BIZ UDPゴシック" panose="020B0400000000000000" pitchFamily="50" charset="-128"/>
              </a:rPr>
              <a:t>Ａ７　在宅就労中は報酬算定上、通常の通所による支援と考え方は同じであり、就労中に他の障害福祉サービスを同時に受けることはできません。</a:t>
            </a:r>
          </a:p>
        </p:txBody>
      </p:sp>
    </p:spTree>
    <p:extLst>
      <p:ext uri="{BB962C8B-B14F-4D97-AF65-F5344CB8AC3E}">
        <p14:creationId xmlns:p14="http://schemas.microsoft.com/office/powerpoint/2010/main" val="3492953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46</TotalTime>
  <Words>3244</Words>
  <Application>Microsoft Office PowerPoint</Application>
  <PresentationFormat>ワイド画面</PresentationFormat>
  <Paragraphs>548</Paragraphs>
  <Slides>11</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11</vt:i4>
      </vt:variant>
    </vt:vector>
  </HeadingPairs>
  <TitlesOfParts>
    <vt:vector size="16" baseType="lpstr">
      <vt:lpstr>BIZ UDPゴシック</vt:lpstr>
      <vt:lpstr>游ゴシック</vt:lpstr>
      <vt:lpstr>游ゴシック Light</vt:lpstr>
      <vt:lpstr>Arial</vt:lpstr>
      <vt:lpstr>Office テーマ</vt:lpstr>
      <vt:lpstr>就労移行・継続支援の 在宅利用について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柴原 彩子</dc:creator>
  <cp:lastModifiedBy>柴原 彩子</cp:lastModifiedBy>
  <cp:revision>8</cp:revision>
  <dcterms:created xsi:type="dcterms:W3CDTF">2026-01-15T02:06:33Z</dcterms:created>
  <dcterms:modified xsi:type="dcterms:W3CDTF">2026-01-30T03:02:01Z</dcterms:modified>
</cp:coreProperties>
</file>